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5" r:id="rId3"/>
    <p:sldId id="266" r:id="rId4"/>
    <p:sldId id="306" r:id="rId5"/>
    <p:sldId id="348" r:id="rId6"/>
    <p:sldId id="287" r:id="rId7"/>
    <p:sldId id="345" r:id="rId8"/>
    <p:sldId id="365" r:id="rId9"/>
    <p:sldId id="280" r:id="rId10"/>
    <p:sldId id="366" r:id="rId11"/>
    <p:sldId id="347" r:id="rId12"/>
    <p:sldId id="367" r:id="rId13"/>
    <p:sldId id="363" r:id="rId14"/>
    <p:sldId id="261" r:id="rId15"/>
    <p:sldId id="269" r:id="rId16"/>
    <p:sldId id="271" r:id="rId17"/>
    <p:sldId id="349" r:id="rId18"/>
    <p:sldId id="275" r:id="rId19"/>
    <p:sldId id="350" r:id="rId20"/>
    <p:sldId id="307" r:id="rId21"/>
    <p:sldId id="354" r:id="rId22"/>
    <p:sldId id="352" r:id="rId23"/>
    <p:sldId id="355" r:id="rId24"/>
    <p:sldId id="351" r:id="rId25"/>
    <p:sldId id="356" r:id="rId26"/>
    <p:sldId id="357" r:id="rId27"/>
    <p:sldId id="368" r:id="rId28"/>
    <p:sldId id="358" r:id="rId29"/>
    <p:sldId id="369" r:id="rId30"/>
    <p:sldId id="370" r:id="rId31"/>
    <p:sldId id="359" r:id="rId32"/>
    <p:sldId id="360" r:id="rId33"/>
    <p:sldId id="361" r:id="rId34"/>
    <p:sldId id="362" r:id="rId35"/>
    <p:sldId id="288" r:id="rId36"/>
    <p:sldId id="330" r:id="rId37"/>
    <p:sldId id="286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Montserrat" panose="00000500000000000000" pitchFamily="50" charset="0"/>
      <p:regular r:id="rId42"/>
      <p:bold r:id="rId43"/>
      <p:italic r:id="rId44"/>
      <p:boldItalic r:id="rId45"/>
    </p:embeddedFont>
    <p:embeddedFont>
      <p:font typeface="Montserrat ExtraBold" panose="00000900000000000000" pitchFamily="50" charset="0"/>
      <p:bold r:id="rId46"/>
      <p:boldItalic r:id="rId47"/>
    </p:embeddedFont>
    <p:embeddedFont>
      <p:font typeface="Montserrat ExtraLight" panose="00000300000000000000" pitchFamily="2" charset="0"/>
      <p:regular r:id="rId48"/>
      <p:bold r:id="rId49"/>
      <p:italic r:id="rId50"/>
      <p:boldItalic r:id="rId51"/>
    </p:embeddedFont>
    <p:embeddedFont>
      <p:font typeface="Montserrat Medium" panose="000006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oit" initials="B" lastIdx="1" clrIdx="0">
    <p:extLst>
      <p:ext uri="{19B8F6BF-5375-455C-9EA6-DF929625EA0E}">
        <p15:presenceInfo xmlns:p15="http://schemas.microsoft.com/office/powerpoint/2012/main" userId="Beno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2927"/>
    <a:srgbClr val="217EBD"/>
    <a:srgbClr val="2B9A2C"/>
    <a:srgbClr val="FF83D4"/>
    <a:srgbClr val="945A4C"/>
    <a:srgbClr val="7D5BA8"/>
    <a:srgbClr val="FF880B"/>
    <a:srgbClr val="001633"/>
    <a:srgbClr val="FFFFFF"/>
    <a:srgbClr val="8C5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EDF8A7-AB62-460D-897A-7BCB2BE43AE5}">
  <a:tblStyle styleId="{FAEDF8A7-AB62-460D-897A-7BCB2BE43A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2" autoAdjust="0"/>
    <p:restoredTop sz="94660"/>
  </p:normalViewPr>
  <p:slideViewPr>
    <p:cSldViewPr snapToGrid="0">
      <p:cViewPr varScale="1">
        <p:scale>
          <a:sx n="94" d="100"/>
          <a:sy n="94" d="100"/>
        </p:scale>
        <p:origin x="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BF360B0-F2B8-43FB-B236-7454621E7C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0E517A-0D03-4A12-9E8A-B6C1E905F6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43979-81F2-4599-A7B5-387BEF916214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FF1246-A6FB-4A78-9A6A-1E0159471A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F1EAF1-426F-4877-A98C-F20B5E2E8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860B-DDB7-45C7-9CAF-723ACDD37C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20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2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70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555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6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1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253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59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625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846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04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248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63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59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58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114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13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111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26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293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56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922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07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47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alphaModFix/>
            <a:lum/>
          </a:blip>
          <a:srcRect/>
          <a:stretch>
            <a:fillRect l="-200"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438850"/>
            <a:ext cx="4792200" cy="1155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158F7C-EBDF-48F5-8CCF-7F251A075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</a:blip>
          <a:srcRect l="2458" t="24946" r="4916" b="22744"/>
          <a:stretch/>
        </p:blipFill>
        <p:spPr>
          <a:xfrm>
            <a:off x="2237850" y="360000"/>
            <a:ext cx="4668300" cy="65910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BAABAA-6C64-4067-8858-457EBC8EAA2B}"/>
              </a:ext>
            </a:extLst>
          </p:cNvPr>
          <p:cNvSpPr txBox="1"/>
          <p:nvPr userDrawn="1"/>
        </p:nvSpPr>
        <p:spPr>
          <a:xfrm>
            <a:off x="2044200" y="4769048"/>
            <a:ext cx="2627792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ExtraBold" panose="00000900000000000000" pitchFamily="50" charset="0"/>
              </a:rPr>
              <a:t>Elève : Benoit ANTIGNY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36E9B1-7654-44B3-A2F7-66447A72250F}"/>
              </a:ext>
            </a:extLst>
          </p:cNvPr>
          <p:cNvSpPr txBox="1"/>
          <p:nvPr userDrawn="1"/>
        </p:nvSpPr>
        <p:spPr>
          <a:xfrm>
            <a:off x="4472009" y="4769048"/>
            <a:ext cx="2627791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Montserrat ExtraBold" panose="00000900000000000000" pitchFamily="50" charset="0"/>
              </a:rPr>
              <a:t>Mentor : Zied JEMAI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B4CF1-55DC-4347-A78E-B5BE5BA23DC1}"/>
              </a:ext>
            </a:extLst>
          </p:cNvPr>
          <p:cNvSpPr/>
          <p:nvPr userDrawn="1"/>
        </p:nvSpPr>
        <p:spPr>
          <a:xfrm>
            <a:off x="8584163" y="4769048"/>
            <a:ext cx="559837" cy="374452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662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68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1106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8211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865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 dpi="0" rotWithShape="1">
          <a:blip r:embed="rId2">
            <a:alphaModFix/>
            <a:lum/>
          </a:blip>
          <a:srcRect/>
          <a:stretch>
            <a:fillRect l="-200"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379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390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04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864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01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1E94B3-0D99-4A7F-A787-C05857EA472A}"/>
              </a:ext>
            </a:extLst>
          </p:cNvPr>
          <p:cNvSpPr txBox="1"/>
          <p:nvPr userDrawn="1"/>
        </p:nvSpPr>
        <p:spPr>
          <a:xfrm>
            <a:off x="8596604" y="4773523"/>
            <a:ext cx="54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9ACC15-473A-44DB-95E4-66E6413A500A}" type="slidenum">
              <a:rPr lang="fr-FR" smtClean="0">
                <a:solidFill>
                  <a:schemeClr val="bg1"/>
                </a:solidFill>
                <a:latin typeface="Montserrat ExtraBold" panose="00000900000000000000" pitchFamily="50" charset="0"/>
              </a:rPr>
              <a:pPr algn="r"/>
              <a:t>‹N°›</a:t>
            </a:fld>
            <a:endParaRPr lang="fr-FR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9" r:id="rId3"/>
    <p:sldLayoutId id="2147483685" r:id="rId4"/>
    <p:sldLayoutId id="2147483686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77650"/>
            <a:ext cx="4792200" cy="12600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Parcours</a:t>
            </a:r>
            <a:br>
              <a:rPr lang="en" dirty="0"/>
            </a:br>
            <a:r>
              <a:rPr lang="en" dirty="0"/>
              <a:t>Data Analyst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8570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Date : 13/10/2021</a:t>
            </a:r>
            <a:endParaRPr sz="2000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37850" y="2614850"/>
            <a:ext cx="4668300" cy="1113425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Soutenance Projet 7 :</a:t>
            </a:r>
            <a:b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fr-FR" sz="2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Effectuez une prédiction de revenus</a:t>
            </a:r>
            <a:endParaRPr sz="2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>
            <a:cxnSpLocks/>
          </p:cNvCxnSpPr>
          <p:nvPr/>
        </p:nvCxnSpPr>
        <p:spPr>
          <a:xfrm>
            <a:off x="3190500" y="25717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6E1EEA-8B52-4A98-88E1-1CFE875DF1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l="2458" t="24946" r="4916" b="22744"/>
          <a:stretch/>
        </p:blipFill>
        <p:spPr>
          <a:xfrm>
            <a:off x="2237850" y="360000"/>
            <a:ext cx="4668300" cy="6591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12363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Corrections des données (2/2)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9565;p76">
            <a:extLst>
              <a:ext uri="{FF2B5EF4-FFF2-40B4-BE49-F238E27FC236}">
                <a16:creationId xmlns:a16="http://schemas.microsoft.com/office/drawing/2014/main" id="{926CDFB6-F252-40FE-9744-B14F11F05F4D}"/>
              </a:ext>
            </a:extLst>
          </p:cNvPr>
          <p:cNvSpPr/>
          <p:nvPr/>
        </p:nvSpPr>
        <p:spPr>
          <a:xfrm>
            <a:off x="633413" y="988854"/>
            <a:ext cx="4205288" cy="218504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Problèmes et solutions proposées :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Centile manquant</a:t>
            </a: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ajout du quantile et imputation par la moyenne arithmétique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Valeur aberrante</a:t>
            </a: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recherche imputation d’une valeur de remplacement</a:t>
            </a:r>
          </a:p>
        </p:txBody>
      </p:sp>
      <p:pic>
        <p:nvPicPr>
          <p:cNvPr id="12" name="Image 11" descr="Une image contenant texte, écran, sombre, argent&#10;&#10;Description générée automatiquement">
            <a:extLst>
              <a:ext uri="{FF2B5EF4-FFF2-40B4-BE49-F238E27FC236}">
                <a16:creationId xmlns:a16="http://schemas.microsoft.com/office/drawing/2014/main" id="{DFA1ACD6-7977-4926-834F-4F4CC67E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22" y="3341349"/>
            <a:ext cx="3383276" cy="16433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D220E4-BF07-4047-99F8-A920FF36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660" y="1524526"/>
            <a:ext cx="4294800" cy="1009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5BB6AF-C5B8-4E7D-92A6-61AAD1AA84C7}"/>
              </a:ext>
            </a:extLst>
          </p:cNvPr>
          <p:cNvSpPr/>
          <p:nvPr/>
        </p:nvSpPr>
        <p:spPr>
          <a:xfrm>
            <a:off x="6498168" y="1762320"/>
            <a:ext cx="304800" cy="772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487A0-66AC-4571-9373-E30B7EDE3DB9}"/>
              </a:ext>
            </a:extLst>
          </p:cNvPr>
          <p:cNvSpPr/>
          <p:nvPr/>
        </p:nvSpPr>
        <p:spPr>
          <a:xfrm>
            <a:off x="7620001" y="1762320"/>
            <a:ext cx="643465" cy="772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Google Shape;201;p42">
            <a:extLst>
              <a:ext uri="{FF2B5EF4-FFF2-40B4-BE49-F238E27FC236}">
                <a16:creationId xmlns:a16="http://schemas.microsoft.com/office/drawing/2014/main" id="{FD0A8CE0-3EC8-4DE9-8A29-6D31AE7F4263}"/>
              </a:ext>
            </a:extLst>
          </p:cNvPr>
          <p:cNvSpPr txBox="1">
            <a:spLocks/>
          </p:cNvSpPr>
          <p:nvPr/>
        </p:nvSpPr>
        <p:spPr>
          <a:xfrm>
            <a:off x="4994422" y="2677829"/>
            <a:ext cx="3294477" cy="73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Valeur de la World Bank :</a:t>
            </a:r>
          </a:p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- gdpppp FJI : 7777.7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F7421DF-6FB9-4932-96B9-DE9509FA48BB}"/>
              </a:ext>
            </a:extLst>
          </p:cNvPr>
          <p:cNvSpPr/>
          <p:nvPr/>
        </p:nvSpPr>
        <p:spPr>
          <a:xfrm>
            <a:off x="8103516" y="39718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706E39-7358-4A02-AA94-7C107590ADAE}"/>
              </a:ext>
            </a:extLst>
          </p:cNvPr>
          <p:cNvSpPr/>
          <p:nvPr/>
        </p:nvSpPr>
        <p:spPr>
          <a:xfrm>
            <a:off x="6871616" y="39718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9DAEBB4-422D-46A9-A2F6-01D1420ED1DC}"/>
              </a:ext>
            </a:extLst>
          </p:cNvPr>
          <p:cNvSpPr/>
          <p:nvPr/>
        </p:nvSpPr>
        <p:spPr>
          <a:xfrm>
            <a:off x="7108685" y="39718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Google Shape;201;p42">
            <a:extLst>
              <a:ext uri="{FF2B5EF4-FFF2-40B4-BE49-F238E27FC236}">
                <a16:creationId xmlns:a16="http://schemas.microsoft.com/office/drawing/2014/main" id="{76125712-9F14-42A0-8785-2E55576B081C}"/>
              </a:ext>
            </a:extLst>
          </p:cNvPr>
          <p:cNvSpPr txBox="1">
            <a:spLocks/>
          </p:cNvSpPr>
          <p:nvPr/>
        </p:nvSpPr>
        <p:spPr>
          <a:xfrm>
            <a:off x="6620361" y="3559617"/>
            <a:ext cx="695177" cy="3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USA</a:t>
            </a:r>
          </a:p>
        </p:txBody>
      </p:sp>
      <p:sp>
        <p:nvSpPr>
          <p:cNvPr id="25" name="Google Shape;201;p42">
            <a:extLst>
              <a:ext uri="{FF2B5EF4-FFF2-40B4-BE49-F238E27FC236}">
                <a16:creationId xmlns:a16="http://schemas.microsoft.com/office/drawing/2014/main" id="{5D0EEE8D-F28B-4EF2-A4B1-5EC3C97574FD}"/>
              </a:ext>
            </a:extLst>
          </p:cNvPr>
          <p:cNvSpPr txBox="1">
            <a:spLocks/>
          </p:cNvSpPr>
          <p:nvPr/>
        </p:nvSpPr>
        <p:spPr>
          <a:xfrm>
            <a:off x="6870129" y="4116438"/>
            <a:ext cx="695177" cy="3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NOR</a:t>
            </a:r>
          </a:p>
        </p:txBody>
      </p:sp>
      <p:sp>
        <p:nvSpPr>
          <p:cNvPr id="26" name="Google Shape;201;p42">
            <a:extLst>
              <a:ext uri="{FF2B5EF4-FFF2-40B4-BE49-F238E27FC236}">
                <a16:creationId xmlns:a16="http://schemas.microsoft.com/office/drawing/2014/main" id="{C8E1FD01-8ED7-4A2B-99C0-BF37BEB6E773}"/>
              </a:ext>
            </a:extLst>
          </p:cNvPr>
          <p:cNvSpPr txBox="1">
            <a:spLocks/>
          </p:cNvSpPr>
          <p:nvPr/>
        </p:nvSpPr>
        <p:spPr>
          <a:xfrm>
            <a:off x="7845927" y="3559617"/>
            <a:ext cx="695177" cy="3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LUX</a:t>
            </a:r>
          </a:p>
        </p:txBody>
      </p:sp>
    </p:spTree>
    <p:extLst>
      <p:ext uri="{BB962C8B-B14F-4D97-AF65-F5344CB8AC3E}">
        <p14:creationId xmlns:p14="http://schemas.microsoft.com/office/powerpoint/2010/main" val="5008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  <p:bldP spid="18" grpId="0" animBg="1"/>
      <p:bldP spid="23" grpId="0" animBg="1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499" y="446303"/>
            <a:ext cx="534376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Données complémentaires</a:t>
            </a:r>
            <a:br>
              <a:rPr lang="en" dirty="0"/>
            </a:br>
            <a:r>
              <a:rPr lang="en" dirty="0"/>
              <a:t>(1/2)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2" name="Google Shape;9565;p76">
            <a:extLst>
              <a:ext uri="{FF2B5EF4-FFF2-40B4-BE49-F238E27FC236}">
                <a16:creationId xmlns:a16="http://schemas.microsoft.com/office/drawing/2014/main" id="{66262BFE-0E68-476D-934E-10E6959897A2}"/>
              </a:ext>
            </a:extLst>
          </p:cNvPr>
          <p:cNvSpPr/>
          <p:nvPr/>
        </p:nvSpPr>
        <p:spPr>
          <a:xfrm>
            <a:off x="400867" y="1319972"/>
            <a:ext cx="3865413" cy="3583726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Indices de Gini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Table creuse (beaucoup de valeurs manquantes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imputation par la gauche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imputation par la droite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  <a:sym typeface="Wingdings" panose="05000000000000000000" pitchFamily="2" charset="2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calcul des valeurs manquantes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- années 1990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+ conservées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D4B1229-9B67-4D7B-B76C-70694526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80" y="1598804"/>
            <a:ext cx="4670998" cy="3026062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BECAA048-35B4-40E2-A13A-E258A5F23CDB}"/>
              </a:ext>
            </a:extLst>
          </p:cNvPr>
          <p:cNvCxnSpPr/>
          <p:nvPr/>
        </p:nvCxnSpPr>
        <p:spPr>
          <a:xfrm>
            <a:off x="6802965" y="1655229"/>
            <a:ext cx="0" cy="2160000"/>
          </a:xfrm>
          <a:prstGeom prst="line">
            <a:avLst/>
          </a:prstGeom>
          <a:ln w="38100">
            <a:solidFill>
              <a:srgbClr val="EC292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445367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Données complémentaires</a:t>
            </a:r>
            <a:br>
              <a:rPr lang="en" dirty="0"/>
            </a:br>
            <a:r>
              <a:rPr lang="en" dirty="0"/>
              <a:t>(2/2)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3" name="Google Shape;9565;p76">
            <a:extLst>
              <a:ext uri="{FF2B5EF4-FFF2-40B4-BE49-F238E27FC236}">
                <a16:creationId xmlns:a16="http://schemas.microsoft.com/office/drawing/2014/main" id="{D49CA193-AA42-4765-8FF3-2FB2EA9268DF}"/>
              </a:ext>
            </a:extLst>
          </p:cNvPr>
          <p:cNvSpPr/>
          <p:nvPr/>
        </p:nvSpPr>
        <p:spPr>
          <a:xfrm>
            <a:off x="399600" y="1321200"/>
            <a:ext cx="3613622" cy="3378319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Coefficients d’élasticité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Importés depuis un fichier de la World Bank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Récupération des régions associés aux pays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Valeurs manquantes imputées par région (fichier fourni dans le sujet)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1FBAFA-B321-4A61-91C9-FE007E59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92" y="1325992"/>
            <a:ext cx="1628775" cy="1600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E84732-779C-45BA-86F5-8179D52D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92" y="3245711"/>
            <a:ext cx="2828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Années de sondage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5965ECC5-1B4D-417C-9260-C2888AB1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25" y="1663470"/>
            <a:ext cx="3899003" cy="2863803"/>
          </a:xfrm>
          <a:prstGeom prst="rect">
            <a:avLst/>
          </a:prstGeom>
        </p:spPr>
      </p:pic>
      <p:sp>
        <p:nvSpPr>
          <p:cNvPr id="12" name="Google Shape;9565;p76">
            <a:extLst>
              <a:ext uri="{FF2B5EF4-FFF2-40B4-BE49-F238E27FC236}">
                <a16:creationId xmlns:a16="http://schemas.microsoft.com/office/drawing/2014/main" id="{5ABFDC42-AA0E-4B68-80BE-1227FB4DC6AA}"/>
              </a:ext>
            </a:extLst>
          </p:cNvPr>
          <p:cNvSpPr/>
          <p:nvPr/>
        </p:nvSpPr>
        <p:spPr>
          <a:xfrm>
            <a:off x="918623" y="1229055"/>
            <a:ext cx="4289482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Répartition par année du sondage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Google Shape;9565;p76">
            <a:extLst>
              <a:ext uri="{FF2B5EF4-FFF2-40B4-BE49-F238E27FC236}">
                <a16:creationId xmlns:a16="http://schemas.microsoft.com/office/drawing/2014/main" id="{B9C05D8F-63DD-438E-AC5C-9AA6EE68A7C4}"/>
              </a:ext>
            </a:extLst>
          </p:cNvPr>
          <p:cNvSpPr/>
          <p:nvPr/>
        </p:nvSpPr>
        <p:spPr>
          <a:xfrm>
            <a:off x="5352570" y="2753932"/>
            <a:ext cx="2961697" cy="682879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2008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année de référence pour les comparaisons</a:t>
            </a:r>
          </a:p>
        </p:txBody>
      </p:sp>
    </p:spTree>
    <p:extLst>
      <p:ext uri="{BB962C8B-B14F-4D97-AF65-F5344CB8AC3E}">
        <p14:creationId xmlns:p14="http://schemas.microsoft.com/office/powerpoint/2010/main" val="2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545A45B-F5E0-45BB-A2EE-60718A232530}"/>
              </a:ext>
            </a:extLst>
          </p:cNvPr>
          <p:cNvGrpSpPr/>
          <p:nvPr/>
        </p:nvGrpSpPr>
        <p:grpSpPr>
          <a:xfrm>
            <a:off x="904875" y="3168225"/>
            <a:ext cx="6690544" cy="1075447"/>
            <a:chOff x="1828800" y="1939500"/>
            <a:chExt cx="6690544" cy="1075447"/>
          </a:xfrm>
        </p:grpSpPr>
        <p:sp>
          <p:nvSpPr>
            <p:cNvPr id="9" name="Google Shape;206;p43">
              <a:extLst>
                <a:ext uri="{FF2B5EF4-FFF2-40B4-BE49-F238E27FC236}">
                  <a16:creationId xmlns:a16="http://schemas.microsoft.com/office/drawing/2014/main" id="{D01B06C8-486D-481A-A1EE-0447C4083C1D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1939500"/>
              <a:ext cx="5040581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Portée de l’étude</a:t>
              </a:r>
            </a:p>
          </p:txBody>
        </p:sp>
        <p:sp>
          <p:nvSpPr>
            <p:cNvPr id="11" name="Google Shape;207;p43">
              <a:extLst>
                <a:ext uri="{FF2B5EF4-FFF2-40B4-BE49-F238E27FC236}">
                  <a16:creationId xmlns:a16="http://schemas.microsoft.com/office/drawing/2014/main" id="{3FFB2988-DF01-4D95-B826-BE5EB9C47DB2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02</a:t>
              </a:r>
            </a:p>
          </p:txBody>
        </p:sp>
        <p:sp>
          <p:nvSpPr>
            <p:cNvPr id="12" name="Google Shape;208;p43">
              <a:extLst>
                <a:ext uri="{FF2B5EF4-FFF2-40B4-BE49-F238E27FC236}">
                  <a16:creationId xmlns:a16="http://schemas.microsoft.com/office/drawing/2014/main" id="{80169404-682B-46AE-926D-8029A98F3655}"/>
                </a:ext>
              </a:extLst>
            </p:cNvPr>
            <p:cNvSpPr txBox="1">
              <a:spLocks/>
            </p:cNvSpPr>
            <p:nvPr/>
          </p:nvSpPr>
          <p:spPr>
            <a:xfrm>
              <a:off x="3419770" y="2482400"/>
              <a:ext cx="5099574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Profils des pays représentés</a:t>
              </a:r>
            </a:p>
          </p:txBody>
        </p:sp>
        <p:cxnSp>
          <p:nvCxnSpPr>
            <p:cNvPr id="13" name="Google Shape;209;p43">
              <a:extLst>
                <a:ext uri="{FF2B5EF4-FFF2-40B4-BE49-F238E27FC236}">
                  <a16:creationId xmlns:a16="http://schemas.microsoft.com/office/drawing/2014/main" id="{36B347E8-1CC9-423F-BEB2-F4A0D7066A39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Proportion de la population mondiale étudiée</a:t>
            </a:r>
            <a:endParaRPr dirty="0"/>
          </a:p>
        </p:txBody>
      </p:sp>
      <p:cxnSp>
        <p:nvCxnSpPr>
          <p:cNvPr id="293" name="Google Shape;293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1" name="Google Shape;9565;p76">
            <a:extLst>
              <a:ext uri="{FF2B5EF4-FFF2-40B4-BE49-F238E27FC236}">
                <a16:creationId xmlns:a16="http://schemas.microsoft.com/office/drawing/2014/main" id="{AAE7FF7B-52A0-4DE3-AD43-A7528FB531B0}"/>
              </a:ext>
            </a:extLst>
          </p:cNvPr>
          <p:cNvSpPr/>
          <p:nvPr/>
        </p:nvSpPr>
        <p:spPr>
          <a:xfrm>
            <a:off x="1539950" y="2188982"/>
            <a:ext cx="3250711" cy="168484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fr-FR" sz="16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Etude portant sur 116 pays</a:t>
            </a:r>
            <a:b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</a:br>
            <a:endParaRPr lang="fr-FR" sz="16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fr-FR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Part de la population mondiale concernée :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5FFB3BF-10ED-4DDE-8706-3BA1F919F586}"/>
              </a:ext>
            </a:extLst>
          </p:cNvPr>
          <p:cNvGrpSpPr/>
          <p:nvPr/>
        </p:nvGrpSpPr>
        <p:grpSpPr>
          <a:xfrm>
            <a:off x="5347255" y="1798953"/>
            <a:ext cx="2570922" cy="2570922"/>
            <a:chOff x="5552661" y="1798953"/>
            <a:chExt cx="2570922" cy="2570922"/>
          </a:xfrm>
        </p:grpSpPr>
        <p:grpSp>
          <p:nvGrpSpPr>
            <p:cNvPr id="72" name="Google Shape;2315;p73">
              <a:extLst>
                <a:ext uri="{FF2B5EF4-FFF2-40B4-BE49-F238E27FC236}">
                  <a16:creationId xmlns:a16="http://schemas.microsoft.com/office/drawing/2014/main" id="{9A490767-AB78-49E1-BB6C-71B69E88E836}"/>
                </a:ext>
              </a:extLst>
            </p:cNvPr>
            <p:cNvGrpSpPr/>
            <p:nvPr/>
          </p:nvGrpSpPr>
          <p:grpSpPr>
            <a:xfrm>
              <a:off x="5552661" y="1798953"/>
              <a:ext cx="2570922" cy="2570922"/>
              <a:chOff x="4049800" y="640400"/>
              <a:chExt cx="858900" cy="858900"/>
            </a:xfrm>
          </p:grpSpPr>
          <p:sp>
            <p:nvSpPr>
              <p:cNvPr id="73" name="Google Shape;2316;p73">
                <a:extLst>
                  <a:ext uri="{FF2B5EF4-FFF2-40B4-BE49-F238E27FC236}">
                    <a16:creationId xmlns:a16="http://schemas.microsoft.com/office/drawing/2014/main" id="{A095CDB8-7C3A-4914-B04F-AAA74E010E91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3601"/>
                </a:avLst>
              </a:prstGeom>
              <a:noFill/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317;p73">
                <a:extLst>
                  <a:ext uri="{FF2B5EF4-FFF2-40B4-BE49-F238E27FC236}">
                    <a16:creationId xmlns:a16="http://schemas.microsoft.com/office/drawing/2014/main" id="{579C4F67-4C56-415B-9276-5119562E7A26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7981969"/>
                  <a:gd name="adj2" fmla="val 16199433"/>
                  <a:gd name="adj3" fmla="val 13654"/>
                </a:avLst>
              </a:prstGeom>
              <a:solidFill>
                <a:schemeClr val="bg1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5" name="Google Shape;9565;p76">
              <a:extLst>
                <a:ext uri="{FF2B5EF4-FFF2-40B4-BE49-F238E27FC236}">
                  <a16:creationId xmlns:a16="http://schemas.microsoft.com/office/drawing/2014/main" id="{8ABB7F1A-A537-4CD1-84B5-DE89D6650524}"/>
                </a:ext>
              </a:extLst>
            </p:cNvPr>
            <p:cNvSpPr/>
            <p:nvPr/>
          </p:nvSpPr>
          <p:spPr>
            <a:xfrm>
              <a:off x="6368780" y="2862440"/>
              <a:ext cx="925431" cy="443947"/>
            </a:xfrm>
            <a:prstGeom prst="flowChartAlternateProcess">
              <a:avLst/>
            </a:prstGeom>
            <a:noFill/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~ 92%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 Hiérarchique Ascendante des pays</a:t>
            </a:r>
            <a:endParaRPr dirty="0"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3E456DC-EDDB-4446-B871-82AB5E382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" y="1493338"/>
            <a:ext cx="6047213" cy="3279845"/>
          </a:xfrm>
          <a:prstGeom prst="rect">
            <a:avLst/>
          </a:prstGeom>
        </p:spPr>
      </p:pic>
      <p:sp>
        <p:nvSpPr>
          <p:cNvPr id="1951" name="Google Shape;9565;p76">
            <a:extLst>
              <a:ext uri="{FF2B5EF4-FFF2-40B4-BE49-F238E27FC236}">
                <a16:creationId xmlns:a16="http://schemas.microsoft.com/office/drawing/2014/main" id="{34E985C5-565E-489B-890E-A181C406FA56}"/>
              </a:ext>
            </a:extLst>
          </p:cNvPr>
          <p:cNvSpPr/>
          <p:nvPr/>
        </p:nvSpPr>
        <p:spPr>
          <a:xfrm>
            <a:off x="6784453" y="2388825"/>
            <a:ext cx="1999191" cy="2048041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Critères :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Produit intérieur brut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Indice de Gini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Population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3EC343B-FF66-4C40-B0C4-6D49A71A9D5C}"/>
              </a:ext>
            </a:extLst>
          </p:cNvPr>
          <p:cNvCxnSpPr/>
          <p:nvPr/>
        </p:nvCxnSpPr>
        <p:spPr>
          <a:xfrm>
            <a:off x="7243128" y="3887326"/>
            <a:ext cx="108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Représentation des groupes</a:t>
            </a:r>
            <a:endParaRPr dirty="0"/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:a16="http://schemas.microsoft.com/office/drawing/2014/main" id="{F72DBD1C-20B9-48F9-AD30-33AE9D89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" t="10795" r="8055" b="10637"/>
          <a:stretch/>
        </p:blipFill>
        <p:spPr>
          <a:xfrm>
            <a:off x="503581" y="1610140"/>
            <a:ext cx="6208643" cy="3101009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A085FDC0-4482-4BF4-9BDD-1B9DFADB36C8}"/>
              </a:ext>
            </a:extLst>
          </p:cNvPr>
          <p:cNvGrpSpPr/>
          <p:nvPr/>
        </p:nvGrpSpPr>
        <p:grpSpPr>
          <a:xfrm>
            <a:off x="6704824" y="2075561"/>
            <a:ext cx="1454394" cy="2257028"/>
            <a:chOff x="6665068" y="2275787"/>
            <a:chExt cx="1454394" cy="2257028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A263F4F-3094-491E-A466-1DD2BD6A8AB2}"/>
                </a:ext>
              </a:extLst>
            </p:cNvPr>
            <p:cNvSpPr txBox="1"/>
            <p:nvPr/>
          </p:nvSpPr>
          <p:spPr>
            <a:xfrm>
              <a:off x="6665068" y="2275787"/>
              <a:ext cx="1454394" cy="22570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G</a:t>
              </a: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roupe :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fr-FR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              </a:t>
              </a: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1</a:t>
              </a:r>
            </a:p>
            <a:p>
              <a:pPr>
                <a:spcBef>
                  <a:spcPts val="1000"/>
                </a:spcBef>
                <a:spcAft>
                  <a:spcPts val="600"/>
                </a:spcAft>
              </a:pP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              2</a:t>
              </a:r>
            </a:p>
            <a:p>
              <a:pPr>
                <a:spcBef>
                  <a:spcPts val="800"/>
                </a:spcBef>
                <a:spcAft>
                  <a:spcPts val="600"/>
                </a:spcAft>
              </a:pP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              3</a:t>
              </a:r>
            </a:p>
            <a:p>
              <a:pPr>
                <a:spcBef>
                  <a:spcPts val="800"/>
                </a:spcBef>
                <a:spcAft>
                  <a:spcPts val="600"/>
                </a:spcAft>
              </a:pP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              4</a:t>
              </a:r>
            </a:p>
            <a:p>
              <a:pPr>
                <a:spcBef>
                  <a:spcPts val="800"/>
                </a:spcBef>
                <a:spcAft>
                  <a:spcPts val="600"/>
                </a:spcAft>
              </a:pPr>
              <a:r>
                <a:rPr lang="fr-FR" sz="1400" b="1" dirty="0">
                  <a:solidFill>
                    <a:schemeClr val="bg1"/>
                  </a:solidFill>
                  <a:latin typeface="Montserrat" panose="00000500000000000000" pitchFamily="50" charset="0"/>
                </a:rPr>
                <a:t>              5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1028F21A-ADB1-460C-96DC-3259D40BB8BB}"/>
                </a:ext>
              </a:extLst>
            </p:cNvPr>
            <p:cNvGrpSpPr/>
            <p:nvPr/>
          </p:nvGrpSpPr>
          <p:grpSpPr>
            <a:xfrm>
              <a:off x="6950380" y="2644476"/>
              <a:ext cx="351566" cy="1773762"/>
              <a:chOff x="10560000" y="4281918"/>
              <a:chExt cx="504000" cy="254284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34FDB68-260E-407E-8336-E8B0A969D5D1}"/>
                  </a:ext>
                </a:extLst>
              </p:cNvPr>
              <p:cNvSpPr/>
              <p:nvPr/>
            </p:nvSpPr>
            <p:spPr>
              <a:xfrm>
                <a:off x="10560000" y="5973049"/>
                <a:ext cx="504000" cy="288000"/>
              </a:xfrm>
              <a:prstGeom prst="rect">
                <a:avLst/>
              </a:prstGeom>
              <a:solidFill>
                <a:srgbClr val="9467BD"/>
              </a:solidFill>
              <a:ln>
                <a:solidFill>
                  <a:srgbClr val="001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000" dirty="0">
                  <a:latin typeface="Montserrat ExtraBold" panose="00000900000000000000" pitchFamily="50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FC0B3B-0624-4037-A2B0-4FF719A5C5C2}"/>
                  </a:ext>
                </a:extLst>
              </p:cNvPr>
              <p:cNvSpPr/>
              <p:nvPr/>
            </p:nvSpPr>
            <p:spPr>
              <a:xfrm>
                <a:off x="10560000" y="6536758"/>
                <a:ext cx="504000" cy="288000"/>
              </a:xfrm>
              <a:prstGeom prst="rect">
                <a:avLst/>
              </a:prstGeom>
              <a:solidFill>
                <a:srgbClr val="8C564B"/>
              </a:solidFill>
              <a:ln>
                <a:solidFill>
                  <a:srgbClr val="001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000" dirty="0">
                  <a:latin typeface="Montserrat ExtraBold" panose="00000900000000000000" pitchFamily="50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BBFDF4-579D-4A66-BC68-641AC0F18E0E}"/>
                  </a:ext>
                </a:extLst>
              </p:cNvPr>
              <p:cNvSpPr/>
              <p:nvPr/>
            </p:nvSpPr>
            <p:spPr>
              <a:xfrm>
                <a:off x="10560000" y="4281918"/>
                <a:ext cx="504000" cy="288000"/>
              </a:xfrm>
              <a:prstGeom prst="rect">
                <a:avLst/>
              </a:prstGeom>
              <a:solidFill>
                <a:srgbClr val="FF7F0E"/>
              </a:solidFill>
              <a:ln>
                <a:solidFill>
                  <a:srgbClr val="001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000" dirty="0">
                  <a:latin typeface="Montserrat ExtraBold" panose="00000900000000000000" pitchFamily="50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D798B5-6764-40F3-A4A3-894E47EB2D3A}"/>
                  </a:ext>
                </a:extLst>
              </p:cNvPr>
              <p:cNvSpPr/>
              <p:nvPr/>
            </p:nvSpPr>
            <p:spPr>
              <a:xfrm>
                <a:off x="10560000" y="4845628"/>
                <a:ext cx="504000" cy="288000"/>
              </a:xfrm>
              <a:prstGeom prst="rect">
                <a:avLst/>
              </a:prstGeom>
              <a:solidFill>
                <a:srgbClr val="2CA02C"/>
              </a:solidFill>
              <a:ln>
                <a:solidFill>
                  <a:srgbClr val="001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000" dirty="0">
                  <a:latin typeface="Montserrat ExtraBold" panose="00000900000000000000" pitchFamily="50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21F556-F7A4-48E1-97B5-6313869BBBBE}"/>
                  </a:ext>
                </a:extLst>
              </p:cNvPr>
              <p:cNvSpPr/>
              <p:nvPr/>
            </p:nvSpPr>
            <p:spPr>
              <a:xfrm>
                <a:off x="10560000" y="5409339"/>
                <a:ext cx="504000" cy="288000"/>
              </a:xfrm>
              <a:prstGeom prst="rect">
                <a:avLst/>
              </a:prstGeom>
              <a:solidFill>
                <a:srgbClr val="D62728"/>
              </a:solidFill>
              <a:ln>
                <a:solidFill>
                  <a:srgbClr val="001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4000" dirty="0">
                  <a:latin typeface="Montserrat ExtraBold" panose="00000900000000000000" pitchFamily="50" charset="0"/>
                </a:endParaRPr>
              </a:p>
            </p:txBody>
          </p:sp>
        </p:grp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43D75B1F-E0C3-40F2-A121-04C87450D8D7}"/>
              </a:ext>
            </a:extLst>
          </p:cNvPr>
          <p:cNvSpPr txBox="1"/>
          <p:nvPr/>
        </p:nvSpPr>
        <p:spPr>
          <a:xfrm>
            <a:off x="7706139" y="2400787"/>
            <a:ext cx="1258955" cy="205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latin typeface="Montserrat" panose="00000500000000000000" pitchFamily="50" charset="0"/>
              </a:rPr>
              <a:t>Inégalité ++</a:t>
            </a:r>
          </a:p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fr-FR" sz="1200" dirty="0">
                <a:solidFill>
                  <a:schemeClr val="bg1"/>
                </a:solidFill>
                <a:latin typeface="Montserrat" panose="00000500000000000000" pitchFamily="50" charset="0"/>
              </a:rPr>
              <a:t>Inégalité + Revenu -</a:t>
            </a:r>
          </a:p>
          <a:p>
            <a:pPr>
              <a:spcAft>
                <a:spcPts val="1200"/>
              </a:spcAft>
            </a:pPr>
            <a:r>
              <a:rPr lang="fr-FR" sz="1200" dirty="0">
                <a:solidFill>
                  <a:schemeClr val="bg1"/>
                </a:solidFill>
                <a:latin typeface="Montserrat" panose="00000500000000000000" pitchFamily="50" charset="0"/>
              </a:rPr>
              <a:t>Revenu ++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fr-FR" sz="1200" dirty="0">
                <a:solidFill>
                  <a:schemeClr val="bg1"/>
                </a:solidFill>
                <a:latin typeface="Montserrat" panose="00000500000000000000" pitchFamily="50" charset="0"/>
              </a:rPr>
              <a:t>Inégalité - Revenu –</a:t>
            </a:r>
          </a:p>
          <a:p>
            <a:pPr>
              <a:spcAft>
                <a:spcPts val="600"/>
              </a:spcAft>
            </a:pPr>
            <a:r>
              <a:rPr lang="fr-FR" sz="1200" dirty="0">
                <a:solidFill>
                  <a:schemeClr val="bg1"/>
                </a:solidFill>
                <a:latin typeface="Montserrat" panose="00000500000000000000" pitchFamily="50" charset="0"/>
              </a:rPr>
              <a:t>Inégalité – Revenu +</a:t>
            </a:r>
          </a:p>
        </p:txBody>
      </p:sp>
    </p:spTree>
    <p:extLst>
      <p:ext uri="{BB962C8B-B14F-4D97-AF65-F5344CB8AC3E}">
        <p14:creationId xmlns:p14="http://schemas.microsoft.com/office/powerpoint/2010/main" val="13958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2B3F8F8-4729-4178-AF6A-7D25CD1D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16" y="1406060"/>
            <a:ext cx="3876923" cy="288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8998CA-A736-4B3F-A83D-E64D7A0AD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23" y="1406060"/>
            <a:ext cx="2980534" cy="2880000"/>
          </a:xfrm>
          <a:prstGeom prst="rect">
            <a:avLst/>
          </a:prstGeom>
        </p:spPr>
      </p:pic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Diversité des profils de pays (1/2)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9565;p76">
            <a:extLst>
              <a:ext uri="{FF2B5EF4-FFF2-40B4-BE49-F238E27FC236}">
                <a16:creationId xmlns:a16="http://schemas.microsoft.com/office/drawing/2014/main" id="{4B789DC6-8A2A-4271-8DFE-E6000F3AAE7E}"/>
              </a:ext>
            </a:extLst>
          </p:cNvPr>
          <p:cNvSpPr/>
          <p:nvPr/>
        </p:nvSpPr>
        <p:spPr>
          <a:xfrm>
            <a:off x="918623" y="988861"/>
            <a:ext cx="3175793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Courbes de Lorenz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21" name="Google Shape;9565;p76">
            <a:extLst>
              <a:ext uri="{FF2B5EF4-FFF2-40B4-BE49-F238E27FC236}">
                <a16:creationId xmlns:a16="http://schemas.microsoft.com/office/drawing/2014/main" id="{88D48779-8D98-4DFA-A8EB-864832EDEF8C}"/>
              </a:ext>
            </a:extLst>
          </p:cNvPr>
          <p:cNvSpPr/>
          <p:nvPr/>
        </p:nvSpPr>
        <p:spPr>
          <a:xfrm>
            <a:off x="4094416" y="988861"/>
            <a:ext cx="3817132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Distribution des revenus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51E9DDB-ED87-4888-904D-326FEB01C54B}"/>
              </a:ext>
            </a:extLst>
          </p:cNvPr>
          <p:cNvSpPr txBox="1"/>
          <p:nvPr/>
        </p:nvSpPr>
        <p:spPr>
          <a:xfrm>
            <a:off x="1050234" y="4446000"/>
            <a:ext cx="70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17EBD"/>
                </a:solidFill>
                <a:latin typeface="Montserrat" panose="00000500000000000000" pitchFamily="50" charset="0"/>
              </a:rPr>
              <a:t>CAF  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= République Centrafricaine     </a:t>
            </a:r>
            <a:r>
              <a:rPr lang="fr-FR" dirty="0">
                <a:solidFill>
                  <a:srgbClr val="FF880B"/>
                </a:solidFill>
                <a:latin typeface="Montserrat" panose="00000500000000000000" pitchFamily="50" charset="0"/>
              </a:rPr>
              <a:t>CHN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Chine    </a:t>
            </a:r>
            <a:r>
              <a:rPr lang="fr-FR" dirty="0">
                <a:solidFill>
                  <a:srgbClr val="2B9A2C"/>
                </a:solidFill>
                <a:latin typeface="Montserrat" panose="00000500000000000000" pitchFamily="50" charset="0"/>
              </a:rPr>
              <a:t>DNK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Danemark    </a:t>
            </a:r>
          </a:p>
          <a:p>
            <a:pPr algn="ctr"/>
            <a:r>
              <a:rPr lang="fr-FR" dirty="0">
                <a:solidFill>
                  <a:srgbClr val="EC2927"/>
                </a:solidFill>
                <a:latin typeface="Montserrat" panose="00000500000000000000" pitchFamily="50" charset="0"/>
              </a:rPr>
              <a:t>MNG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Mongolie    </a:t>
            </a:r>
            <a:r>
              <a:rPr lang="fr-FR" dirty="0">
                <a:solidFill>
                  <a:srgbClr val="7D5BA8"/>
                </a:solidFill>
                <a:latin typeface="Montserrat" panose="00000500000000000000" pitchFamily="50" charset="0"/>
              </a:rPr>
              <a:t>POL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Pologne    </a:t>
            </a:r>
            <a:r>
              <a:rPr lang="fr-FR" dirty="0">
                <a:solidFill>
                  <a:srgbClr val="945A4C"/>
                </a:solidFill>
                <a:latin typeface="Montserrat" panose="00000500000000000000" pitchFamily="50" charset="0"/>
              </a:rPr>
              <a:t>USA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Etats-Unis    </a:t>
            </a:r>
            <a:r>
              <a:rPr lang="fr-FR" dirty="0">
                <a:solidFill>
                  <a:srgbClr val="FF83D4"/>
                </a:solidFill>
                <a:latin typeface="Montserrat" panose="00000500000000000000" pitchFamily="50" charset="0"/>
              </a:rPr>
              <a:t>ZAF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Afrique du Sud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BC0B282-8BC9-4D67-ABAA-308604EC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23" y="1573314"/>
            <a:ext cx="3877200" cy="2652821"/>
          </a:xfrm>
          <a:prstGeom prst="rect">
            <a:avLst/>
          </a:prstGeom>
        </p:spPr>
      </p:pic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87974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Diversité des profils de pays (2/2)</a:t>
            </a:r>
            <a:endParaRPr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9565;p76">
            <a:extLst>
              <a:ext uri="{FF2B5EF4-FFF2-40B4-BE49-F238E27FC236}">
                <a16:creationId xmlns:a16="http://schemas.microsoft.com/office/drawing/2014/main" id="{4B789DC6-8A2A-4271-8DFE-E6000F3AAE7E}"/>
              </a:ext>
            </a:extLst>
          </p:cNvPr>
          <p:cNvSpPr/>
          <p:nvPr/>
        </p:nvSpPr>
        <p:spPr>
          <a:xfrm>
            <a:off x="918623" y="988861"/>
            <a:ext cx="3852160" cy="74054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Evolution temporelle de l’indice de Gini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ED7B148-CD32-4DF9-B887-CA96CE9C3469}"/>
              </a:ext>
            </a:extLst>
          </p:cNvPr>
          <p:cNvSpPr txBox="1"/>
          <p:nvPr/>
        </p:nvSpPr>
        <p:spPr>
          <a:xfrm>
            <a:off x="1050234" y="4446105"/>
            <a:ext cx="70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217EBD"/>
                </a:solidFill>
                <a:latin typeface="Montserrat" panose="00000500000000000000" pitchFamily="50" charset="0"/>
              </a:rPr>
              <a:t>CAF  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= République Centrafricaine     </a:t>
            </a:r>
            <a:r>
              <a:rPr lang="fr-FR" dirty="0">
                <a:solidFill>
                  <a:srgbClr val="FF880B"/>
                </a:solidFill>
                <a:latin typeface="Montserrat" panose="00000500000000000000" pitchFamily="50" charset="0"/>
              </a:rPr>
              <a:t>CHN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Chine    </a:t>
            </a:r>
            <a:r>
              <a:rPr lang="fr-FR" dirty="0">
                <a:solidFill>
                  <a:srgbClr val="2B9A2C"/>
                </a:solidFill>
                <a:latin typeface="Montserrat" panose="00000500000000000000" pitchFamily="50" charset="0"/>
              </a:rPr>
              <a:t>DNK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Danemark    </a:t>
            </a:r>
          </a:p>
          <a:p>
            <a:pPr algn="ctr"/>
            <a:r>
              <a:rPr lang="fr-FR" dirty="0">
                <a:solidFill>
                  <a:srgbClr val="EC2927"/>
                </a:solidFill>
                <a:latin typeface="Montserrat" panose="00000500000000000000" pitchFamily="50" charset="0"/>
              </a:rPr>
              <a:t>MNG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Mongolie    </a:t>
            </a:r>
            <a:r>
              <a:rPr lang="fr-FR" dirty="0">
                <a:solidFill>
                  <a:srgbClr val="7D5BA8"/>
                </a:solidFill>
                <a:latin typeface="Montserrat" panose="00000500000000000000" pitchFamily="50" charset="0"/>
              </a:rPr>
              <a:t>POL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Pologne    </a:t>
            </a:r>
            <a:r>
              <a:rPr lang="fr-FR" dirty="0">
                <a:solidFill>
                  <a:srgbClr val="945A4C"/>
                </a:solidFill>
                <a:latin typeface="Montserrat" panose="00000500000000000000" pitchFamily="50" charset="0"/>
              </a:rPr>
              <a:t>USA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Etats-Unis    </a:t>
            </a:r>
            <a:r>
              <a:rPr lang="fr-FR" dirty="0">
                <a:solidFill>
                  <a:srgbClr val="FF83D4"/>
                </a:solidFill>
                <a:latin typeface="Montserrat" panose="00000500000000000000" pitchFamily="50" charset="0"/>
              </a:rPr>
              <a:t>ZAF</a:t>
            </a:r>
            <a:r>
              <a:rPr lang="fr-FR" dirty="0">
                <a:solidFill>
                  <a:schemeClr val="bg1"/>
                </a:solidFill>
                <a:latin typeface="Montserrat" panose="00000500000000000000" pitchFamily="50" charset="0"/>
              </a:rPr>
              <a:t> = Afrique du Sud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35AF55AB-FABE-42FD-8C67-913577288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88483"/>
              </p:ext>
            </p:extLst>
          </p:nvPr>
        </p:nvGraphicFramePr>
        <p:xfrm>
          <a:off x="5134257" y="1416287"/>
          <a:ext cx="2700000" cy="2952000"/>
        </p:xfrm>
        <a:graphic>
          <a:graphicData uri="http://schemas.openxmlformats.org/drawingml/2006/table">
            <a:tbl>
              <a:tblPr firstRow="1" bandRow="1">
                <a:tableStyleId>{FAEDF8A7-AB62-460D-897A-7BCB2BE43AE5}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46137772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97153572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56588460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Rang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Pays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Gini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36493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Slovénie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23.1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034321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Slovaquie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24.7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70218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3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République Tchèque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25.3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276497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Suède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25.5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3722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5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Ukraine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25.5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865372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 ExtraBold" panose="000009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586432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40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France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32.9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912586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 ExtraBold" panose="000009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400" dirty="0">
                        <a:solidFill>
                          <a:schemeClr val="bg1"/>
                        </a:solidFill>
                        <a:latin typeface="Montserrat" panose="00000500000000000000" pitchFamily="50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003536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112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République Centrafricaine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56.2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87029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113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Guatemala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56.8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639048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114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Colombie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56.9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656447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115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Honduras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60.2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7715007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 ExtraBold" panose="00000900000000000000" pitchFamily="50" charset="0"/>
                        </a:rPr>
                        <a:t>116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Afrique du Sud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00" dirty="0">
                          <a:solidFill>
                            <a:schemeClr val="bg1"/>
                          </a:solidFill>
                          <a:latin typeface="Montserrat" panose="00000500000000000000" pitchFamily="50" charset="0"/>
                        </a:rPr>
                        <a:t>67.0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3094785"/>
                  </a:ext>
                </a:extLst>
              </a:tr>
            </a:tbl>
          </a:graphicData>
        </a:graphic>
      </p:graphicFrame>
      <p:sp>
        <p:nvSpPr>
          <p:cNvPr id="15" name="Google Shape;9565;p76">
            <a:extLst>
              <a:ext uri="{FF2B5EF4-FFF2-40B4-BE49-F238E27FC236}">
                <a16:creationId xmlns:a16="http://schemas.microsoft.com/office/drawing/2014/main" id="{88E0D3B0-0F49-4C9F-9C9C-D101E26DF954}"/>
              </a:ext>
            </a:extLst>
          </p:cNvPr>
          <p:cNvSpPr/>
          <p:nvPr/>
        </p:nvSpPr>
        <p:spPr>
          <a:xfrm>
            <a:off x="7813558" y="2511504"/>
            <a:ext cx="994687" cy="761567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0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Moyenne :</a:t>
            </a:r>
            <a:endParaRPr lang="fr-FR" sz="10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000" b="1" dirty="0">
                <a:solidFill>
                  <a:schemeClr val="bg1"/>
                </a:solidFill>
                <a:latin typeface="Montserrat" panose="00000500000000000000" pitchFamily="50" charset="0"/>
              </a:rPr>
              <a:t>37.9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FB5BB-6031-40EF-AA05-7748883AA268}"/>
              </a:ext>
            </a:extLst>
          </p:cNvPr>
          <p:cNvSpPr/>
          <p:nvPr/>
        </p:nvSpPr>
        <p:spPr>
          <a:xfrm>
            <a:off x="5134257" y="2909864"/>
            <a:ext cx="2699999" cy="229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18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CBF9D2D-706D-4983-BD5C-145ADC55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 t="235" b="23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259;p47">
            <a:extLst>
              <a:ext uri="{FF2B5EF4-FFF2-40B4-BE49-F238E27FC236}">
                <a16:creationId xmlns:a16="http://schemas.microsoft.com/office/drawing/2014/main" id="{C31900AF-E66B-47CA-8C1F-2FFB56056D41}"/>
              </a:ext>
            </a:extLst>
          </p:cNvPr>
          <p:cNvSpPr txBox="1">
            <a:spLocks/>
          </p:cNvSpPr>
          <p:nvPr/>
        </p:nvSpPr>
        <p:spPr>
          <a:xfrm>
            <a:off x="929475" y="436183"/>
            <a:ext cx="3187533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Comment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prédire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les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revenus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d’un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individu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en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fonction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du pays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d’origine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et des </a:t>
            </a:r>
            <a:r>
              <a:rPr lang="en-US" sz="3000" spc="-150" dirty="0" err="1">
                <a:solidFill>
                  <a:schemeClr val="accent1"/>
                </a:solidFill>
                <a:latin typeface="Montserrat ExtraBold" panose="00000900000000000000" pitchFamily="50" charset="0"/>
              </a:rPr>
              <a:t>revenus</a:t>
            </a:r>
            <a:r>
              <a:rPr lang="en-US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 des parents ?</a:t>
            </a:r>
          </a:p>
        </p:txBody>
      </p:sp>
      <p:cxnSp>
        <p:nvCxnSpPr>
          <p:cNvPr id="5" name="Google Shape;260;p47">
            <a:extLst>
              <a:ext uri="{FF2B5EF4-FFF2-40B4-BE49-F238E27FC236}">
                <a16:creationId xmlns:a16="http://schemas.microsoft.com/office/drawing/2014/main" id="{5E688B5E-3E90-4915-A274-7C53540295D2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3210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6767513" cy="1075447"/>
            <a:chOff x="1828800" y="1939500"/>
            <a:chExt cx="6767513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1939500"/>
              <a:ext cx="5176544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Classes de revenu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2482400"/>
              <a:ext cx="4905075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Mobilité intergénérationnelle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10751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Lien entre les revenus et le cofficient d’élasticité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9565;p76">
                <a:extLst>
                  <a:ext uri="{FF2B5EF4-FFF2-40B4-BE49-F238E27FC236}">
                    <a16:creationId xmlns:a16="http://schemas.microsoft.com/office/drawing/2014/main" id="{A245C741-C72D-4D4E-906D-B3FF6E09468A}"/>
                  </a:ext>
                </a:extLst>
              </p:cNvPr>
              <p:cNvSpPr/>
              <p:nvPr/>
            </p:nvSpPr>
            <p:spPr>
              <a:xfrm>
                <a:off x="2615280" y="1424607"/>
                <a:ext cx="3913441" cy="797105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𝒄𝒉𝒊𝒍𝒅</m:t>
                              </m:r>
                            </m:sub>
                          </m:sSub>
                        </m:e>
                      </m:d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𝒑𝒂𝒓𝒆𝒏𝒕</m:t>
                              </m:r>
                            </m:sub>
                          </m:sSub>
                        </m:e>
                      </m:d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36" name="Google Shape;9565;p76">
                <a:extLst>
                  <a:ext uri="{FF2B5EF4-FFF2-40B4-BE49-F238E27FC236}">
                    <a16:creationId xmlns:a16="http://schemas.microsoft.com/office/drawing/2014/main" id="{A245C741-C72D-4D4E-906D-B3FF6E09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80" y="1424607"/>
                <a:ext cx="3913441" cy="797105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5C381B8-787D-43C8-8E25-9A27F1932815}"/>
              </a:ext>
            </a:extLst>
          </p:cNvPr>
          <p:cNvSpPr/>
          <p:nvPr/>
        </p:nvSpPr>
        <p:spPr>
          <a:xfrm>
            <a:off x="4479131" y="1678783"/>
            <a:ext cx="264319" cy="378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46DF8B-B2E1-496F-855F-6635EFD6907C}"/>
              </a:ext>
            </a:extLst>
          </p:cNvPr>
          <p:cNvSpPr/>
          <p:nvPr/>
        </p:nvSpPr>
        <p:spPr>
          <a:xfrm>
            <a:off x="3120990" y="1678783"/>
            <a:ext cx="572329" cy="378619"/>
          </a:xfrm>
          <a:prstGeom prst="rect">
            <a:avLst/>
          </a:prstGeom>
          <a:noFill/>
          <a:ln>
            <a:solidFill>
              <a:srgbClr val="217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FAA54E-F52F-4278-8698-8B400987B67C}"/>
              </a:ext>
            </a:extLst>
          </p:cNvPr>
          <p:cNvSpPr/>
          <p:nvPr/>
        </p:nvSpPr>
        <p:spPr>
          <a:xfrm>
            <a:off x="5100638" y="1678783"/>
            <a:ext cx="714375" cy="378619"/>
          </a:xfrm>
          <a:prstGeom prst="rect">
            <a:avLst/>
          </a:prstGeom>
          <a:noFill/>
          <a:ln>
            <a:solidFill>
              <a:srgbClr val="217E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CDB710-B600-48E2-884C-1786D2973642}"/>
              </a:ext>
            </a:extLst>
          </p:cNvPr>
          <p:cNvSpPr/>
          <p:nvPr/>
        </p:nvSpPr>
        <p:spPr>
          <a:xfrm>
            <a:off x="4036218" y="1678783"/>
            <a:ext cx="264319" cy="378619"/>
          </a:xfrm>
          <a:prstGeom prst="rect">
            <a:avLst/>
          </a:prstGeom>
          <a:noFill/>
          <a:ln>
            <a:solidFill>
              <a:srgbClr val="2B9A2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26F81F-BCA4-4343-9EF8-430B846E1FC3}"/>
              </a:ext>
            </a:extLst>
          </p:cNvPr>
          <p:cNvSpPr/>
          <p:nvPr/>
        </p:nvSpPr>
        <p:spPr>
          <a:xfrm>
            <a:off x="6172201" y="1678783"/>
            <a:ext cx="264319" cy="378619"/>
          </a:xfrm>
          <a:prstGeom prst="rect">
            <a:avLst/>
          </a:prstGeom>
          <a:noFill/>
          <a:ln>
            <a:solidFill>
              <a:srgbClr val="2B9A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Google Shape;9565;p76">
                <a:extLst>
                  <a:ext uri="{FF2B5EF4-FFF2-40B4-BE49-F238E27FC236}">
                    <a16:creationId xmlns:a16="http://schemas.microsoft.com/office/drawing/2014/main" id="{DDF04417-4AB3-4102-B762-6CF25762259D}"/>
                  </a:ext>
                </a:extLst>
              </p:cNvPr>
              <p:cNvSpPr/>
              <p:nvPr/>
            </p:nvSpPr>
            <p:spPr>
              <a:xfrm>
                <a:off x="1018255" y="2324975"/>
                <a:ext cx="7131832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Effet du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48" name="Google Shape;9565;p76">
                <a:extLst>
                  <a:ext uri="{FF2B5EF4-FFF2-40B4-BE49-F238E27FC236}">
                    <a16:creationId xmlns:a16="http://schemas.microsoft.com/office/drawing/2014/main" id="{DDF04417-4AB3-4102-B762-6CF257622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55" y="2324975"/>
                <a:ext cx="7131832" cy="455630"/>
              </a:xfrm>
              <a:prstGeom prst="flowChartAlternateProcess">
                <a:avLst/>
              </a:prstGeom>
              <a:blipFill>
                <a:blip r:embed="rId4"/>
                <a:stretch>
                  <a:fillRect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9565;p76">
                <a:extLst>
                  <a:ext uri="{FF2B5EF4-FFF2-40B4-BE49-F238E27FC236}">
                    <a16:creationId xmlns:a16="http://schemas.microsoft.com/office/drawing/2014/main" id="{2594D85C-984F-4B4E-B04C-DE90BD0FE5D4}"/>
                  </a:ext>
                </a:extLst>
              </p:cNvPr>
              <p:cNvSpPr/>
              <p:nvPr/>
            </p:nvSpPr>
            <p:spPr>
              <a:xfrm>
                <a:off x="443948" y="2671771"/>
                <a:ext cx="4128052" cy="178592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0" dirty="0">
                    <a:solidFill>
                      <a:schemeClr val="bg1"/>
                    </a:solidFill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générer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</m:sub>
                    </m:sSub>
                  </m:oMath>
                </a14:m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  <a:r>
                  <a:rPr lang="fr-FR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endParaRPr lang="fr-FR" b="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0" dirty="0">
                    <a:solidFill>
                      <a:schemeClr val="bg1"/>
                    </a:solidFill>
                  </a:rPr>
                  <a:t> </a:t>
                </a:r>
                <a:r>
                  <a:rPr lang="fr-FR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fixer</a:t>
                </a:r>
                <a:r>
                  <a:rPr lang="fr-FR" sz="18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arbitrairement</a:t>
                </a:r>
              </a:p>
              <a:p>
                <a:pPr>
                  <a:spcAft>
                    <a:spcPts val="600"/>
                  </a:spcAft>
                  <a:buClr>
                    <a:schemeClr val="bg1"/>
                  </a:buClr>
                </a:pPr>
                <a:r>
                  <a:rPr lang="fr-FR" sz="18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1" dirty="0">
                    <a:solidFill>
                      <a:schemeClr val="bg1"/>
                    </a:solidFill>
                  </a:rPr>
                  <a:t> </a:t>
                </a:r>
                <a:r>
                  <a:rPr lang="fr-FR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calculer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𝒄𝒉𝒊𝒍𝒅</m:t>
                        </m:r>
                      </m:sub>
                    </m:sSub>
                  </m:oMath>
                </a14:m>
                <a:endParaRPr lang="fr-FR" sz="1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0"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𝒄𝒉𝒊𝒍𝒅</m:t>
                          </m:r>
                        </m:sub>
                      </m:sSub>
                      <m:r>
                        <a:rPr lang="fr-FR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fr-F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𝒍𝒏</m:t>
                          </m:r>
                          <m:d>
                            <m:dPr>
                              <m:ctrlPr>
                                <a:rPr lang="fr-FR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1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𝒑𝒂𝒓𝒆𝒏𝒕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sty m:val="p"/>
                            </m:rPr>
                            <a:rPr lang="fr-FR" sz="1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ϵ</m:t>
                          </m:r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>
                  <a:buClr>
                    <a:schemeClr val="bg1"/>
                  </a:buClr>
                </a:pPr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6" name="Google Shape;9565;p76">
                <a:extLst>
                  <a:ext uri="{FF2B5EF4-FFF2-40B4-BE49-F238E27FC236}">
                    <a16:creationId xmlns:a16="http://schemas.microsoft.com/office/drawing/2014/main" id="{2594D85C-984F-4B4E-B04C-DE90BD0FE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48" y="2671771"/>
                <a:ext cx="4128052" cy="1785928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9565;p76">
            <a:extLst>
              <a:ext uri="{FF2B5EF4-FFF2-40B4-BE49-F238E27FC236}">
                <a16:creationId xmlns:a16="http://schemas.microsoft.com/office/drawing/2014/main" id="{7DA3F35B-0324-48FA-A749-E291E7E82A22}"/>
              </a:ext>
            </a:extLst>
          </p:cNvPr>
          <p:cNvSpPr/>
          <p:nvPr/>
        </p:nvSpPr>
        <p:spPr>
          <a:xfrm>
            <a:off x="4572000" y="2671771"/>
            <a:ext cx="4128052" cy="178592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- trier les valeurs par ordre croissant</a:t>
            </a:r>
          </a:p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- associer les quantiles aux valeurs</a:t>
            </a:r>
          </a:p>
          <a:p>
            <a:pPr lvl="0"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- calcul des probabilités  </a:t>
            </a:r>
          </a:p>
        </p:txBody>
      </p:sp>
      <p:cxnSp>
        <p:nvCxnSpPr>
          <p:cNvPr id="18" name="Google Shape;267;p48">
            <a:extLst>
              <a:ext uri="{FF2B5EF4-FFF2-40B4-BE49-F238E27FC236}">
                <a16:creationId xmlns:a16="http://schemas.microsoft.com/office/drawing/2014/main" id="{1DE6E325-CF00-4A56-A137-7C261BC9C5A1}"/>
              </a:ext>
            </a:extLst>
          </p:cNvPr>
          <p:cNvCxnSpPr>
            <a:cxnSpLocks/>
          </p:cNvCxnSpPr>
          <p:nvPr/>
        </p:nvCxnSpPr>
        <p:spPr>
          <a:xfrm>
            <a:off x="4572000" y="2847254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2478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4" grpId="0" animBg="1"/>
      <p:bldP spid="39" grpId="0" animBg="1"/>
      <p:bldP spid="40" grpId="0" animBg="1"/>
      <p:bldP spid="41" grpId="0" animBg="1"/>
      <p:bldP spid="42" grpId="0" animBg="1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Illustration de l’effet du coefficient d’élasticité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20FC537-64FA-4049-B717-213ECBC4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02" y="1856247"/>
            <a:ext cx="3654271" cy="288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7D4D9D-7D66-45C7-B617-86FE1D9E8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345" y="1856247"/>
            <a:ext cx="3654271" cy="2880000"/>
          </a:xfrm>
          <a:prstGeom prst="rect">
            <a:avLst/>
          </a:prstGeom>
        </p:spPr>
      </p:pic>
      <p:sp>
        <p:nvSpPr>
          <p:cNvPr id="17" name="Google Shape;9565;p76">
            <a:extLst>
              <a:ext uri="{FF2B5EF4-FFF2-40B4-BE49-F238E27FC236}">
                <a16:creationId xmlns:a16="http://schemas.microsoft.com/office/drawing/2014/main" id="{CBBF802A-F948-4FF7-90DA-DF61B43D4E30}"/>
              </a:ext>
            </a:extLst>
          </p:cNvPr>
          <p:cNvSpPr/>
          <p:nvPr/>
        </p:nvSpPr>
        <p:spPr>
          <a:xfrm>
            <a:off x="737002" y="1431777"/>
            <a:ext cx="3175793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Forte mobilité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8" name="Google Shape;9565;p76">
            <a:extLst>
              <a:ext uri="{FF2B5EF4-FFF2-40B4-BE49-F238E27FC236}">
                <a16:creationId xmlns:a16="http://schemas.microsoft.com/office/drawing/2014/main" id="{E873BF98-4614-4F11-8D0E-669828B9254C}"/>
              </a:ext>
            </a:extLst>
          </p:cNvPr>
          <p:cNvSpPr/>
          <p:nvPr/>
        </p:nvSpPr>
        <p:spPr>
          <a:xfrm>
            <a:off x="4830345" y="1431777"/>
            <a:ext cx="3175793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Faible mobilité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59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9565;p76">
                <a:extLst>
                  <a:ext uri="{FF2B5EF4-FFF2-40B4-BE49-F238E27FC236}">
                    <a16:creationId xmlns:a16="http://schemas.microsoft.com/office/drawing/2014/main" id="{4CF633E2-6DD7-42FA-9586-BDE799065185}"/>
                  </a:ext>
                </a:extLst>
              </p:cNvPr>
              <p:cNvSpPr/>
              <p:nvPr/>
            </p:nvSpPr>
            <p:spPr>
              <a:xfrm>
                <a:off x="385763" y="2830795"/>
                <a:ext cx="4186237" cy="218970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chemeClr val="bg1"/>
                  </a:buClr>
                </a:pPr>
                <a:r>
                  <a:rPr lang="fr-FR" sz="18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sz="1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𝒄𝒉𝒊𝒍𝒅</m:t>
                        </m:r>
                      </m:sub>
                    </m:sSub>
                  </m:oMath>
                </a14:m>
                <a:r>
                  <a:rPr lang="fr-FR" sz="1800" b="1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connu et dupliqué 500 fois</a:t>
                </a:r>
                <a:endParaRPr lang="fr-FR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</a:pPr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  <a:r>
                  <a:rPr lang="fr-FR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connu pour chaque pays</a:t>
                </a:r>
                <a:endParaRPr lang="fr-FR" sz="1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fr-FR" sz="1800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0" dirty="0">
                    <a:solidFill>
                      <a:schemeClr val="bg1"/>
                    </a:solidFill>
                  </a:rPr>
                  <a:t> </a:t>
                </a:r>
                <a:r>
                  <a:rPr lang="fr-FR" b="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générer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endParaRPr lang="fr-FR" sz="18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:r>
                  <a:rPr lang="fr-FR" sz="1800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</a:t>
                </a:r>
                <a:r>
                  <a:rPr lang="fr-FR" sz="1800" b="1" i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calculer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</m:sub>
                    </m:sSub>
                  </m:oMath>
                </a14:m>
                <a:endParaRPr lang="fr-FR" sz="18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𝒑𝒂𝒓𝒆𝒏𝒕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1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fr-FR" sz="18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8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8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8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𝒄𝒉𝒊𝒍𝒅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fr-FR" sz="1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  <m: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𝝆</m:t>
                                      </m:r>
                                    </m:e>
                                    <m:sub>
                                      <m:r>
                                        <a:rPr lang="fr-FR" sz="18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>
                  <a:buClr>
                    <a:schemeClr val="bg1"/>
                  </a:buClr>
                </a:pPr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lvl="0">
                  <a:buClr>
                    <a:schemeClr val="bg1"/>
                  </a:buClr>
                </a:pPr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5" name="Google Shape;9565;p76">
                <a:extLst>
                  <a:ext uri="{FF2B5EF4-FFF2-40B4-BE49-F238E27FC236}">
                    <a16:creationId xmlns:a16="http://schemas.microsoft.com/office/drawing/2014/main" id="{4CF633E2-6DD7-42FA-9586-BDE799065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63" y="2830795"/>
                <a:ext cx="4186237" cy="2189700"/>
              </a:xfrm>
              <a:prstGeom prst="flowChartAlternateProcess">
                <a:avLst/>
              </a:prstGeom>
              <a:blipFill>
                <a:blip r:embed="rId3"/>
                <a:stretch>
                  <a:fillRect t="-5000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</a:t>
            </a:r>
            <a:r>
              <a:rPr lang="en" dirty="0"/>
              <a:t>étermination de la classe de revenu des parents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9565;p76">
                <a:extLst>
                  <a:ext uri="{FF2B5EF4-FFF2-40B4-BE49-F238E27FC236}">
                    <a16:creationId xmlns:a16="http://schemas.microsoft.com/office/drawing/2014/main" id="{A245C741-C72D-4D4E-906D-B3FF6E09468A}"/>
                  </a:ext>
                </a:extLst>
              </p:cNvPr>
              <p:cNvSpPr/>
              <p:nvPr/>
            </p:nvSpPr>
            <p:spPr>
              <a:xfrm>
                <a:off x="2615280" y="1424607"/>
                <a:ext cx="3913441" cy="797105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𝒄𝒉𝒊𝒍𝒅</m:t>
                              </m:r>
                            </m:sub>
                          </m:sSub>
                        </m:e>
                      </m:d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fr-FR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𝒑𝒂𝒓𝒆𝒏𝒕</m:t>
                              </m:r>
                            </m:sub>
                          </m:sSub>
                        </m:e>
                      </m:d>
                      <m: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fr-FR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fr-FR" sz="18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36" name="Google Shape;9565;p76">
                <a:extLst>
                  <a:ext uri="{FF2B5EF4-FFF2-40B4-BE49-F238E27FC236}">
                    <a16:creationId xmlns:a16="http://schemas.microsoft.com/office/drawing/2014/main" id="{A245C741-C72D-4D4E-906D-B3FF6E09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280" y="1424607"/>
                <a:ext cx="3913441" cy="797105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Google Shape;9565;p76">
            <a:extLst>
              <a:ext uri="{FF2B5EF4-FFF2-40B4-BE49-F238E27FC236}">
                <a16:creationId xmlns:a16="http://schemas.microsoft.com/office/drawing/2014/main" id="{DDF04417-4AB3-4102-B762-6CF25762259D}"/>
              </a:ext>
            </a:extLst>
          </p:cNvPr>
          <p:cNvSpPr/>
          <p:nvPr/>
        </p:nvSpPr>
        <p:spPr>
          <a:xfrm>
            <a:off x="1018255" y="2324975"/>
            <a:ext cx="7131832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600"/>
              </a:spcAft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Méthode de calcul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17" name="Google Shape;9565;p76">
            <a:extLst>
              <a:ext uri="{FF2B5EF4-FFF2-40B4-BE49-F238E27FC236}">
                <a16:creationId xmlns:a16="http://schemas.microsoft.com/office/drawing/2014/main" id="{7DA3F35B-0324-48FA-A749-E291E7E82A22}"/>
              </a:ext>
            </a:extLst>
          </p:cNvPr>
          <p:cNvSpPr/>
          <p:nvPr/>
        </p:nvSpPr>
        <p:spPr>
          <a:xfrm>
            <a:off x="4572000" y="2671771"/>
            <a:ext cx="4128052" cy="830001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- trier les valeurs par ordre croissant</a:t>
            </a:r>
          </a:p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- associer les quantiles aux valeurs</a:t>
            </a:r>
          </a:p>
        </p:txBody>
      </p:sp>
      <p:cxnSp>
        <p:nvCxnSpPr>
          <p:cNvPr id="18" name="Google Shape;267;p48">
            <a:extLst>
              <a:ext uri="{FF2B5EF4-FFF2-40B4-BE49-F238E27FC236}">
                <a16:creationId xmlns:a16="http://schemas.microsoft.com/office/drawing/2014/main" id="{1DE6E325-CF00-4A56-A137-7C261BC9C5A1}"/>
              </a:ext>
            </a:extLst>
          </p:cNvPr>
          <p:cNvCxnSpPr>
            <a:cxnSpLocks/>
          </p:cNvCxnSpPr>
          <p:nvPr/>
        </p:nvCxnSpPr>
        <p:spPr>
          <a:xfrm>
            <a:off x="4572000" y="2847254"/>
            <a:ext cx="0" cy="1440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9565;p76">
            <a:extLst>
              <a:ext uri="{FF2B5EF4-FFF2-40B4-BE49-F238E27FC236}">
                <a16:creationId xmlns:a16="http://schemas.microsoft.com/office/drawing/2014/main" id="{A4308D55-0109-4BA8-9BE7-9FDE21F55B39}"/>
              </a:ext>
            </a:extLst>
          </p:cNvPr>
          <p:cNvSpPr/>
          <p:nvPr/>
        </p:nvSpPr>
        <p:spPr>
          <a:xfrm>
            <a:off x="4584171" y="3458635"/>
            <a:ext cx="4128052" cy="140048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Taille de l’échantillon :</a:t>
            </a:r>
          </a:p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100 x 116 x 500 = 5 800 000</a:t>
            </a:r>
          </a:p>
          <a:p>
            <a:pPr lvl="0">
              <a:spcAft>
                <a:spcPts val="400"/>
              </a:spcAft>
              <a:buClr>
                <a:schemeClr val="bg1"/>
              </a:buClr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  <a:sym typeface="Wingdings" panose="05000000000000000000" pitchFamily="2" charset="2"/>
            </a:endParaRPr>
          </a:p>
          <a:p>
            <a:pPr lvl="0">
              <a:spcAft>
                <a:spcPts val="4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Tests statistiques et régression</a:t>
            </a:r>
          </a:p>
        </p:txBody>
      </p:sp>
    </p:spTree>
    <p:extLst>
      <p:ext uri="{BB962C8B-B14F-4D97-AF65-F5344CB8AC3E}">
        <p14:creationId xmlns:p14="http://schemas.microsoft.com/office/powerpoint/2010/main" val="171562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6767513" cy="1075447"/>
            <a:chOff x="1828800" y="1939500"/>
            <a:chExt cx="6767513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1939500"/>
              <a:ext cx="5176544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Analyses statistiques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69" y="2482400"/>
              <a:ext cx="4905075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Régressions Linéaires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42782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40D48A1-249A-4B85-A3CE-672F75C30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10" y="1234664"/>
            <a:ext cx="3789556" cy="2815098"/>
          </a:xfrm>
          <a:prstGeom prst="rect">
            <a:avLst/>
          </a:prstGeom>
        </p:spPr>
      </p:pic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ANOVA : revenus enfant par pays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/>
              <p:nvPr/>
            </p:nvSpPr>
            <p:spPr>
              <a:xfrm>
                <a:off x="918623" y="954995"/>
                <a:ext cx="4289482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𝒄𝒉𝒊𝒍𝒅</m:t>
                        </m:r>
                      </m:sub>
                    </m:sSub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3" y="954995"/>
                <a:ext cx="4289482" cy="455630"/>
              </a:xfrm>
              <a:prstGeom prst="flowChartAlternateProcess">
                <a:avLst/>
              </a:prstGeom>
              <a:blipFill>
                <a:blip r:embed="rId4"/>
                <a:stretch>
                  <a:fillRect l="-284" b="-675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/>
              <p:nvPr/>
            </p:nvSpPr>
            <p:spPr>
              <a:xfrm>
                <a:off x="865616" y="3954336"/>
                <a:ext cx="3812392" cy="1112964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Hypothèses paramétriques rejetées</a:t>
                </a:r>
              </a:p>
              <a:p>
                <a:pPr lvl="0" rtl="0">
                  <a:spcBef>
                    <a:spcPts val="0"/>
                  </a:spcBef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de 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Kruskal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-Wallis</a:t>
                </a:r>
                <a:b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𝟖𝟔𝟎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𝟔𝟔𝟕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Médianes non équivalentes</a:t>
                </a:r>
              </a:p>
            </p:txBody>
          </p:sp>
        </mc:Choice>
        <mc:Fallback xmlns="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16" y="3954336"/>
                <a:ext cx="3812392" cy="1112964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9565;p76">
            <a:extLst>
              <a:ext uri="{FF2B5EF4-FFF2-40B4-BE49-F238E27FC236}">
                <a16:creationId xmlns:a16="http://schemas.microsoft.com/office/drawing/2014/main" id="{0292324C-0922-4052-B077-C955B39A8CD2}"/>
              </a:ext>
            </a:extLst>
          </p:cNvPr>
          <p:cNvSpPr/>
          <p:nvPr/>
        </p:nvSpPr>
        <p:spPr>
          <a:xfrm>
            <a:off x="4518336" y="953425"/>
            <a:ext cx="3426346" cy="45720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Comparaison des pays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3363334-DC56-4C6C-A5CA-505ADD2BD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00" y="1317496"/>
            <a:ext cx="3426346" cy="27174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65;p76">
                <a:extLst>
                  <a:ext uri="{FF2B5EF4-FFF2-40B4-BE49-F238E27FC236}">
                    <a16:creationId xmlns:a16="http://schemas.microsoft.com/office/drawing/2014/main" id="{A996BB35-094F-4ED9-AA9A-09E501ED79A1}"/>
                  </a:ext>
                </a:extLst>
              </p:cNvPr>
              <p:cNvSpPr/>
              <p:nvPr/>
            </p:nvSpPr>
            <p:spPr>
              <a:xfrm>
                <a:off x="4747074" y="3954335"/>
                <a:ext cx="3789556" cy="1112963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ANOVA</a:t>
                </a:r>
                <a:b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p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𝟓𝟎</m:t>
                    </m:r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𝟕𝟏𝟎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Moyennes non équivalentes</a:t>
                </a:r>
              </a:p>
            </p:txBody>
          </p:sp>
        </mc:Choice>
        <mc:Fallback xmlns="">
          <p:sp>
            <p:nvSpPr>
              <p:cNvPr id="14" name="Google Shape;9565;p76">
                <a:extLst>
                  <a:ext uri="{FF2B5EF4-FFF2-40B4-BE49-F238E27FC236}">
                    <a16:creationId xmlns:a16="http://schemas.microsoft.com/office/drawing/2014/main" id="{A996BB35-094F-4ED9-AA9A-09E501ED7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74" y="3954335"/>
                <a:ext cx="3789556" cy="1112963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8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82839B-E5DF-4F0F-AC8C-B65A1AE01E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99" y="1464080"/>
            <a:ext cx="3600000" cy="271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3EA563-8C33-488A-BC23-96AF1B48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10" y="1361660"/>
            <a:ext cx="3789693" cy="2815200"/>
          </a:xfrm>
          <a:prstGeom prst="rect">
            <a:avLst/>
          </a:prstGeom>
        </p:spPr>
      </p:pic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ANOVA : revenus logarithmiques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/>
              <p:nvPr/>
            </p:nvSpPr>
            <p:spPr>
              <a:xfrm>
                <a:off x="918623" y="988862"/>
                <a:ext cx="4289482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𝐥𝐧</m:t>
                    </m:r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𝒄𝒉𝒊𝒍𝒅</m:t>
                        </m:r>
                      </m:sub>
                    </m:sSub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3" y="988862"/>
                <a:ext cx="4289482" cy="455630"/>
              </a:xfrm>
              <a:prstGeom prst="flowChartAlternateProcess">
                <a:avLst/>
              </a:prstGeom>
              <a:blipFill>
                <a:blip r:embed="rId5"/>
                <a:stretch>
                  <a:fillRect l="-284" b="-5333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/>
              <p:nvPr/>
            </p:nvSpPr>
            <p:spPr>
              <a:xfrm>
                <a:off x="865616" y="4065983"/>
                <a:ext cx="3812392" cy="1013223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Test de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Kolmogorov-Smirnov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+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Levene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KS : </a:t>
                </a:r>
                <a14:m>
                  <m:oMath xmlns:m="http://schemas.openxmlformats.org/officeDocument/2006/math"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𝟎𝟑𝟓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;    </m:t>
                    </m:r>
                    <m:sSub>
                      <m:sSubPr>
                        <m:ctrlP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𝒗𝒂𝒍𝒖𝒆</m:t>
                        </m:r>
                      </m:sub>
                    </m:sSub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L :   </a:t>
                </a:r>
                <a14:m>
                  <m:oMath xmlns:m="http://schemas.openxmlformats.org/officeDocument/2006/math"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;    </m:t>
                    </m:r>
                    <m:sSub>
                      <m:sSubPr>
                        <m:ctrlP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𝒗𝒂𝒍𝒖𝒆</m:t>
                        </m:r>
                      </m:sub>
                    </m:sSub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Hypothèses paramétriques rejetées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16" y="4065983"/>
                <a:ext cx="3812392" cy="1013223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9565;p76">
            <a:extLst>
              <a:ext uri="{FF2B5EF4-FFF2-40B4-BE49-F238E27FC236}">
                <a16:creationId xmlns:a16="http://schemas.microsoft.com/office/drawing/2014/main" id="{0292324C-0922-4052-B077-C955B39A8CD2}"/>
              </a:ext>
            </a:extLst>
          </p:cNvPr>
          <p:cNvSpPr/>
          <p:nvPr/>
        </p:nvSpPr>
        <p:spPr>
          <a:xfrm>
            <a:off x="4518336" y="987292"/>
            <a:ext cx="3426346" cy="45720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Comparaison des pays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9565;p76">
                <a:extLst>
                  <a:ext uri="{FF2B5EF4-FFF2-40B4-BE49-F238E27FC236}">
                    <a16:creationId xmlns:a16="http://schemas.microsoft.com/office/drawing/2014/main" id="{A996BB35-094F-4ED9-AA9A-09E501ED79A1}"/>
                  </a:ext>
                </a:extLst>
              </p:cNvPr>
              <p:cNvSpPr/>
              <p:nvPr/>
            </p:nvSpPr>
            <p:spPr>
              <a:xfrm>
                <a:off x="4747074" y="4064399"/>
                <a:ext cx="3789556" cy="1013223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de 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Kruskal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-Wallis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𝟖𝟔𝟎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𝟔𝟔𝟕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Médianes non équivalentes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4" name="Google Shape;9565;p76">
                <a:extLst>
                  <a:ext uri="{FF2B5EF4-FFF2-40B4-BE49-F238E27FC236}">
                    <a16:creationId xmlns:a16="http://schemas.microsoft.com/office/drawing/2014/main" id="{A996BB35-094F-4ED9-AA9A-09E501ED7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74" y="4064399"/>
                <a:ext cx="3789556" cy="1013223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82839B-E5DF-4F0F-AC8C-B65A1AE01E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99" y="1464080"/>
            <a:ext cx="3600000" cy="271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3EA563-8C33-488A-BC23-96AF1B48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310" y="1361660"/>
            <a:ext cx="3789693" cy="2815200"/>
          </a:xfrm>
          <a:prstGeom prst="rect">
            <a:avLst/>
          </a:prstGeom>
        </p:spPr>
      </p:pic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ANOVA : revenus logarithmiques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/>
              <p:nvPr/>
            </p:nvSpPr>
            <p:spPr>
              <a:xfrm>
                <a:off x="918623" y="988862"/>
                <a:ext cx="4289482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𝐥𝐧</m:t>
                    </m:r>
                    <m:r>
                      <a:rPr lang="fr-FR" sz="16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fr-FR" sz="1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𝒄𝒉𝒊𝒍𝒅</m:t>
                        </m:r>
                      </m:sub>
                    </m:sSub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5ABFDC42-AA0E-4B68-80BE-1227FB4DC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23" y="988862"/>
                <a:ext cx="4289482" cy="455630"/>
              </a:xfrm>
              <a:prstGeom prst="flowChartAlternateProcess">
                <a:avLst/>
              </a:prstGeom>
              <a:blipFill>
                <a:blip r:embed="rId5"/>
                <a:stretch>
                  <a:fillRect l="-284" b="-5333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/>
              <p:nvPr/>
            </p:nvSpPr>
            <p:spPr>
              <a:xfrm>
                <a:off x="865616" y="4065983"/>
                <a:ext cx="3812392" cy="1013223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Test de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Kolmogorov-Smirnov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 +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Levene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KS : </a:t>
                </a:r>
                <a14:m>
                  <m:oMath xmlns:m="http://schemas.openxmlformats.org/officeDocument/2006/math"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𝟎𝟑𝟓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;    </m:t>
                    </m:r>
                    <m:sSub>
                      <m:sSubPr>
                        <m:ctrlP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𝒗𝒂𝒍𝒖𝒆</m:t>
                        </m:r>
                      </m:sub>
                    </m:sSub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L :   </a:t>
                </a:r>
                <a14:m>
                  <m:oMath xmlns:m="http://schemas.openxmlformats.org/officeDocument/2006/math"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𝟓𝟕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;    </m:t>
                    </m:r>
                    <m:sSub>
                      <m:sSubPr>
                        <m:ctrlP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fr-FR" sz="12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𝒗𝒂𝒍𝒖𝒆</m:t>
                        </m:r>
                      </m:sub>
                    </m:sSub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Hypothèses paramétriques rejetées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F403B8A9-8338-4C01-ABEA-08B5538EB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16" y="4065983"/>
                <a:ext cx="3812392" cy="1013223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9565;p76">
            <a:extLst>
              <a:ext uri="{FF2B5EF4-FFF2-40B4-BE49-F238E27FC236}">
                <a16:creationId xmlns:a16="http://schemas.microsoft.com/office/drawing/2014/main" id="{0292324C-0922-4052-B077-C955B39A8CD2}"/>
              </a:ext>
            </a:extLst>
          </p:cNvPr>
          <p:cNvSpPr/>
          <p:nvPr/>
        </p:nvSpPr>
        <p:spPr>
          <a:xfrm>
            <a:off x="4518336" y="987292"/>
            <a:ext cx="3426346" cy="45720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Comparaison des pays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Google Shape;9565;p76">
                <a:extLst>
                  <a:ext uri="{FF2B5EF4-FFF2-40B4-BE49-F238E27FC236}">
                    <a16:creationId xmlns:a16="http://schemas.microsoft.com/office/drawing/2014/main" id="{FE3D9B8B-B005-439C-BEF1-F70CBEA2664A}"/>
                  </a:ext>
                </a:extLst>
              </p:cNvPr>
              <p:cNvSpPr/>
              <p:nvPr/>
            </p:nvSpPr>
            <p:spPr>
              <a:xfrm>
                <a:off x="4747074" y="4065983"/>
                <a:ext cx="3789556" cy="90129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ANOVA</a:t>
                </a:r>
                <a:b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p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73 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𝟏𝟑𝟓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𝟖𝟑𝟐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 err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Moyennes non équivalentes</a:t>
                </a:r>
              </a:p>
            </p:txBody>
          </p:sp>
        </mc:Choice>
        <mc:Fallback>
          <p:sp>
            <p:nvSpPr>
              <p:cNvPr id="10" name="Google Shape;9565;p76">
                <a:extLst>
                  <a:ext uri="{FF2B5EF4-FFF2-40B4-BE49-F238E27FC236}">
                    <a16:creationId xmlns:a16="http://schemas.microsoft.com/office/drawing/2014/main" id="{FE3D9B8B-B005-439C-BEF1-F70CBEA26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74" y="4065983"/>
                <a:ext cx="3789556" cy="901298"/>
              </a:xfrm>
              <a:prstGeom prst="flowChartAlternateProcess">
                <a:avLst/>
              </a:prstGeom>
              <a:blipFill>
                <a:blip r:embed="rId7"/>
                <a:stretch>
                  <a:fillRect b="-7432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1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16A65-0D31-4361-8DE3-B4186AFC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85" y="1865875"/>
            <a:ext cx="2862857" cy="2160000"/>
          </a:xfrm>
          <a:prstGeom prst="rect">
            <a:avLst/>
          </a:prstGeom>
        </p:spPr>
      </p:pic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Régressions linéaires :</a:t>
            </a:r>
            <a:br>
              <a:rPr lang="en" dirty="0"/>
            </a:br>
            <a:r>
              <a:rPr lang="en" dirty="0"/>
              <a:t>Hypothèse de normalité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416006C-DD1F-4660-B813-8CD05745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1" y="1865875"/>
            <a:ext cx="2965714" cy="216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7D1B96-4DA9-4906-8CB1-18ABDB87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52" y="1865875"/>
            <a:ext cx="2855304" cy="2160000"/>
          </a:xfrm>
          <a:prstGeom prst="rect">
            <a:avLst/>
          </a:prstGeom>
        </p:spPr>
      </p:pic>
      <p:sp>
        <p:nvSpPr>
          <p:cNvPr id="20" name="Google Shape;9565;p76">
            <a:extLst>
              <a:ext uri="{FF2B5EF4-FFF2-40B4-BE49-F238E27FC236}">
                <a16:creationId xmlns:a16="http://schemas.microsoft.com/office/drawing/2014/main" id="{E4C50C0D-E8B8-4E14-8F06-EF8B3FA378E3}"/>
              </a:ext>
            </a:extLst>
          </p:cNvPr>
          <p:cNvSpPr/>
          <p:nvPr/>
        </p:nvSpPr>
        <p:spPr>
          <a:xfrm>
            <a:off x="2665804" y="4290361"/>
            <a:ext cx="3812392" cy="451818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Echantillon réduit </a:t>
            </a: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 </a:t>
            </a: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 1 valeur par pays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/>
              <p:nvPr/>
            </p:nvSpPr>
            <p:spPr>
              <a:xfrm>
                <a:off x="133761" y="135057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1" y="1350570"/>
                <a:ext cx="2445133" cy="455630"/>
              </a:xfrm>
              <a:prstGeom prst="flowChartAlternateProcess">
                <a:avLst/>
              </a:prstGeom>
              <a:blipFill>
                <a:blip r:embed="rId6"/>
                <a:stretch>
                  <a:fillRect l="-499" b="-675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/>
              <p:nvPr/>
            </p:nvSpPr>
            <p:spPr>
              <a:xfrm>
                <a:off x="3195585" y="135057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𝒈𝒊𝒏𝒊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85" y="1350570"/>
                <a:ext cx="2445133" cy="455630"/>
              </a:xfrm>
              <a:prstGeom prst="flowChartAlternateProcess">
                <a:avLst/>
              </a:prstGeom>
              <a:blipFill>
                <a:blip r:embed="rId7"/>
                <a:stretch>
                  <a:fillRect l="-499" b="-675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/>
              <p:nvPr/>
            </p:nvSpPr>
            <p:spPr>
              <a:xfrm>
                <a:off x="6058442" y="1350570"/>
                <a:ext cx="2855304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442" y="1350570"/>
                <a:ext cx="2855304" cy="455630"/>
              </a:xfrm>
              <a:prstGeom prst="flowChartAlternateProcess">
                <a:avLst/>
              </a:prstGeom>
              <a:blipFill>
                <a:blip r:embed="rId8"/>
                <a:stretch>
                  <a:fillRect l="-427" b="-675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16A65-0D31-4361-8DE3-B4186AFC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85" y="1864800"/>
            <a:ext cx="2862857" cy="2160000"/>
          </a:xfrm>
          <a:prstGeom prst="rect">
            <a:avLst/>
          </a:prstGeom>
        </p:spPr>
      </p:pic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Régressions linéaires :</a:t>
            </a:r>
            <a:br>
              <a:rPr lang="en" dirty="0"/>
            </a:br>
            <a:r>
              <a:rPr lang="en" dirty="0"/>
              <a:t>Hypothèse de normalité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416006C-DD1F-4660-B813-8CD05745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1" y="1864800"/>
            <a:ext cx="2965714" cy="216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7D1B96-4DA9-4906-8CB1-18ABDB87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52" y="1864800"/>
            <a:ext cx="2855304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/>
              <p:nvPr/>
            </p:nvSpPr>
            <p:spPr>
              <a:xfrm>
                <a:off x="133761" y="135000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1" y="1350000"/>
                <a:ext cx="2445133" cy="455630"/>
              </a:xfrm>
              <a:prstGeom prst="flowChartAlternateProcess">
                <a:avLst/>
              </a:prstGeom>
              <a:blipFill>
                <a:blip r:embed="rId6"/>
                <a:stretch>
                  <a:fillRect l="-499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/>
              <p:nvPr/>
            </p:nvSpPr>
            <p:spPr>
              <a:xfrm>
                <a:off x="3195585" y="135000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𝒈𝒊𝒏𝒊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85" y="1350000"/>
                <a:ext cx="2445133" cy="455630"/>
              </a:xfrm>
              <a:prstGeom prst="flowChartAlternateProcess">
                <a:avLst/>
              </a:prstGeom>
              <a:blipFill>
                <a:blip r:embed="rId7"/>
                <a:stretch>
                  <a:fillRect l="-499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/>
              <p:nvPr/>
            </p:nvSpPr>
            <p:spPr>
              <a:xfrm>
                <a:off x="6058442" y="1350000"/>
                <a:ext cx="2855304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442" y="1350000"/>
                <a:ext cx="2855304" cy="455630"/>
              </a:xfrm>
              <a:prstGeom prst="flowChartAlternateProcess">
                <a:avLst/>
              </a:prstGeom>
              <a:blipFill>
                <a:blip r:embed="rId8"/>
                <a:stretch>
                  <a:fillRect l="-427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Google Shape;9565;p76">
                <a:extLst>
                  <a:ext uri="{FF2B5EF4-FFF2-40B4-BE49-F238E27FC236}">
                    <a16:creationId xmlns:a16="http://schemas.microsoft.com/office/drawing/2014/main" id="{E515A66E-188F-43ED-8F44-D14E47F0C4CE}"/>
                  </a:ext>
                </a:extLst>
              </p:cNvPr>
              <p:cNvSpPr/>
              <p:nvPr/>
            </p:nvSpPr>
            <p:spPr>
              <a:xfrm>
                <a:off x="133761" y="3988184"/>
                <a:ext cx="2918472" cy="75736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de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Shapiro-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Wilk</a:t>
                </a:r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p>
                      </m:sSup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Distribution non gaussienne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1" name="Google Shape;9565;p76">
                <a:extLst>
                  <a:ext uri="{FF2B5EF4-FFF2-40B4-BE49-F238E27FC236}">
                    <a16:creationId xmlns:a16="http://schemas.microsoft.com/office/drawing/2014/main" id="{E515A66E-188F-43ED-8F44-D14E47F0C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1" y="3988184"/>
                <a:ext cx="2918472" cy="757368"/>
              </a:xfrm>
              <a:prstGeom prst="flowChartAlternateProcess">
                <a:avLst/>
              </a:prstGeom>
              <a:blipFill>
                <a:blip r:embed="rId9"/>
                <a:stretch>
                  <a:fillRect b="-3226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DF053B49-B5AE-4A83-B29B-5AC3E2994AB1}"/>
                  </a:ext>
                </a:extLst>
              </p:cNvPr>
              <p:cNvSpPr/>
              <p:nvPr/>
            </p:nvSpPr>
            <p:spPr>
              <a:xfrm>
                <a:off x="3195585" y="3988184"/>
                <a:ext cx="2918472" cy="75736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de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Shapiro-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Wilk</a:t>
                </a:r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𝟗𝟓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Distribution non gaussienne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2" name="Google Shape;9565;p76">
                <a:extLst>
                  <a:ext uri="{FF2B5EF4-FFF2-40B4-BE49-F238E27FC236}">
                    <a16:creationId xmlns:a16="http://schemas.microsoft.com/office/drawing/2014/main" id="{DF053B49-B5AE-4A83-B29B-5AC3E2994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85" y="3988184"/>
                <a:ext cx="2918472" cy="757368"/>
              </a:xfrm>
              <a:prstGeom prst="flowChartAlternateProcess">
                <a:avLst/>
              </a:prstGeom>
              <a:blipFill>
                <a:blip r:embed="rId10"/>
                <a:stretch>
                  <a:fillRect b="-3226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AED7BA9B-51B4-4212-BD3A-728D69C20162}"/>
                  </a:ext>
                </a:extLst>
              </p:cNvPr>
              <p:cNvSpPr/>
              <p:nvPr/>
            </p:nvSpPr>
            <p:spPr>
              <a:xfrm>
                <a:off x="6058442" y="3988184"/>
                <a:ext cx="2918472" cy="757368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Test de 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Shapiro-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Wilk</a:t>
                </a:r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    </m:t>
                      </m:r>
                      <m:sSub>
                        <m:sSubPr>
                          <m:ctrlP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fr-FR" sz="12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</m:sub>
                      </m:sSub>
                      <m:r>
                        <a:rPr lang="fr-FR" sz="12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12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2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FR" sz="12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lvl="0"/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Distribution non gaussienne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AED7BA9B-51B4-4212-BD3A-728D69C201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442" y="3988184"/>
                <a:ext cx="2918472" cy="757368"/>
              </a:xfrm>
              <a:prstGeom prst="flowChartAlternateProcess">
                <a:avLst/>
              </a:prstGeom>
              <a:blipFill>
                <a:blip r:embed="rId11"/>
                <a:stretch>
                  <a:fillRect b="-3226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6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8" descr="Affichage avec graphiques du marché boursier"/>
          <p:cNvPicPr preferRelativeResize="0"/>
          <p:nvPr/>
        </p:nvPicPr>
        <p:blipFill>
          <a:blip r:embed="rId3">
            <a:alphaModFix/>
          </a:blip>
          <a:srcRect l="26648" r="26648"/>
          <a:stretch/>
        </p:blipFill>
        <p:spPr>
          <a:xfrm>
            <a:off x="1" y="-58983"/>
            <a:ext cx="3681412" cy="5261466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E31CA0B9-0EA2-432F-985E-130C73FA7F22}"/>
              </a:ext>
            </a:extLst>
          </p:cNvPr>
          <p:cNvGrpSpPr/>
          <p:nvPr/>
        </p:nvGrpSpPr>
        <p:grpSpPr>
          <a:xfrm>
            <a:off x="3752851" y="2164411"/>
            <a:ext cx="4090987" cy="679376"/>
            <a:chOff x="3886201" y="1866389"/>
            <a:chExt cx="4090987" cy="679376"/>
          </a:xfrm>
        </p:grpSpPr>
        <p:sp>
          <p:nvSpPr>
            <p:cNvPr id="10" name="Google Shape;265;p48">
              <a:extLst>
                <a:ext uri="{FF2B5EF4-FFF2-40B4-BE49-F238E27FC236}">
                  <a16:creationId xmlns:a16="http://schemas.microsoft.com/office/drawing/2014/main" id="{C70AD677-DA1E-4102-AE55-7DCCCF0BE4D4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02</a:t>
              </a:r>
            </a:p>
          </p:txBody>
        </p:sp>
        <p:cxnSp>
          <p:nvCxnSpPr>
            <p:cNvPr id="11" name="Google Shape;267;p48">
              <a:extLst>
                <a:ext uri="{FF2B5EF4-FFF2-40B4-BE49-F238E27FC236}">
                  <a16:creationId xmlns:a16="http://schemas.microsoft.com/office/drawing/2014/main" id="{939DFF16-62E7-4A32-A4EE-949EDCF86B0C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12" name="Google Shape;183;p40">
              <a:extLst>
                <a:ext uri="{FF2B5EF4-FFF2-40B4-BE49-F238E27FC236}">
                  <a16:creationId xmlns:a16="http://schemas.microsoft.com/office/drawing/2014/main" id="{BF83D9B8-87F6-4A46-B81A-4B46BF68F9C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3455989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Portée de l’étude -</a:t>
              </a:r>
            </a:p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Profils des pays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8225CEE-5D18-4541-BC8F-C656F55C54C1}"/>
              </a:ext>
            </a:extLst>
          </p:cNvPr>
          <p:cNvGrpSpPr/>
          <p:nvPr/>
        </p:nvGrpSpPr>
        <p:grpSpPr>
          <a:xfrm>
            <a:off x="3752851" y="1309055"/>
            <a:ext cx="4229858" cy="679376"/>
            <a:chOff x="3886201" y="1866389"/>
            <a:chExt cx="4229858" cy="679376"/>
          </a:xfrm>
        </p:grpSpPr>
        <p:sp>
          <p:nvSpPr>
            <p:cNvPr id="17" name="Google Shape;265;p48">
              <a:extLst>
                <a:ext uri="{FF2B5EF4-FFF2-40B4-BE49-F238E27FC236}">
                  <a16:creationId xmlns:a16="http://schemas.microsoft.com/office/drawing/2014/main" id="{9DC736F1-C870-4FC8-95FA-261311B30086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01</a:t>
              </a:r>
            </a:p>
          </p:txBody>
        </p:sp>
        <p:cxnSp>
          <p:nvCxnSpPr>
            <p:cNvPr id="18" name="Google Shape;267;p48">
              <a:extLst>
                <a:ext uri="{FF2B5EF4-FFF2-40B4-BE49-F238E27FC236}">
                  <a16:creationId xmlns:a16="http://schemas.microsoft.com/office/drawing/2014/main" id="{5A7837D2-F5DA-41B6-A812-9ED45C4FC89E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19" name="Google Shape;183;p40">
              <a:extLst>
                <a:ext uri="{FF2B5EF4-FFF2-40B4-BE49-F238E27FC236}">
                  <a16:creationId xmlns:a16="http://schemas.microsoft.com/office/drawing/2014/main" id="{D9114BCF-795D-4A2E-AC06-0D625BA86A0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8" y="1866389"/>
              <a:ext cx="3594861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Contexte -</a:t>
              </a:r>
              <a:b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</a:br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Préparation des données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8885F70F-7440-4092-8BCD-E667E4346B98}"/>
              </a:ext>
            </a:extLst>
          </p:cNvPr>
          <p:cNvGrpSpPr/>
          <p:nvPr/>
        </p:nvGrpSpPr>
        <p:grpSpPr>
          <a:xfrm>
            <a:off x="3752851" y="3019767"/>
            <a:ext cx="4469606" cy="679376"/>
            <a:chOff x="3886201" y="1866389"/>
            <a:chExt cx="4469606" cy="679376"/>
          </a:xfrm>
        </p:grpSpPr>
        <p:sp>
          <p:nvSpPr>
            <p:cNvPr id="23" name="Google Shape;265;p48">
              <a:extLst>
                <a:ext uri="{FF2B5EF4-FFF2-40B4-BE49-F238E27FC236}">
                  <a16:creationId xmlns:a16="http://schemas.microsoft.com/office/drawing/2014/main" id="{E1CAF15D-318F-4A1E-B128-03238B42A3DF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03</a:t>
              </a:r>
            </a:p>
          </p:txBody>
        </p:sp>
        <p:cxnSp>
          <p:nvCxnSpPr>
            <p:cNvPr id="24" name="Google Shape;267;p48">
              <a:extLst>
                <a:ext uri="{FF2B5EF4-FFF2-40B4-BE49-F238E27FC236}">
                  <a16:creationId xmlns:a16="http://schemas.microsoft.com/office/drawing/2014/main" id="{3840CDD9-19B1-4CAD-AB7E-D5CA6E8978B8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5" name="Google Shape;183;p40">
              <a:extLst>
                <a:ext uri="{FF2B5EF4-FFF2-40B4-BE49-F238E27FC236}">
                  <a16:creationId xmlns:a16="http://schemas.microsoft.com/office/drawing/2014/main" id="{42A0300B-D083-4F5D-8D45-1C3910166A20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3834608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Classes de revenus -</a:t>
              </a:r>
              <a:b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</a:br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Mobilité intergénérationnelle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7C933A68-E3CE-4B38-9526-016214866BF9}"/>
              </a:ext>
            </a:extLst>
          </p:cNvPr>
          <p:cNvGrpSpPr/>
          <p:nvPr/>
        </p:nvGrpSpPr>
        <p:grpSpPr>
          <a:xfrm>
            <a:off x="3752851" y="3875124"/>
            <a:ext cx="4090987" cy="679376"/>
            <a:chOff x="3886201" y="1866389"/>
            <a:chExt cx="4090987" cy="679376"/>
          </a:xfrm>
        </p:grpSpPr>
        <p:sp>
          <p:nvSpPr>
            <p:cNvPr id="20" name="Google Shape;265;p48">
              <a:extLst>
                <a:ext uri="{FF2B5EF4-FFF2-40B4-BE49-F238E27FC236}">
                  <a16:creationId xmlns:a16="http://schemas.microsoft.com/office/drawing/2014/main" id="{8AEF2ED5-8AFE-45BF-80C4-90A349D2BC29}"/>
                </a:ext>
              </a:extLst>
            </p:cNvPr>
            <p:cNvSpPr txBox="1">
              <a:spLocks/>
            </p:cNvSpPr>
            <p:nvPr/>
          </p:nvSpPr>
          <p:spPr>
            <a:xfrm>
              <a:off x="3886201" y="2018788"/>
              <a:ext cx="625474" cy="526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Montserrat ExtraBold"/>
                <a:buNone/>
                <a:defRPr sz="2400" b="0" i="0" u="none" strike="noStrike" cap="none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  <a:defRPr sz="28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dirty="0"/>
                <a:t>04</a:t>
              </a:r>
            </a:p>
          </p:txBody>
        </p:sp>
        <p:cxnSp>
          <p:nvCxnSpPr>
            <p:cNvPr id="21" name="Google Shape;267;p48">
              <a:extLst>
                <a:ext uri="{FF2B5EF4-FFF2-40B4-BE49-F238E27FC236}">
                  <a16:creationId xmlns:a16="http://schemas.microsoft.com/office/drawing/2014/main" id="{1CD0CC27-92DA-41B4-8573-A1E4827D3A7B}"/>
                </a:ext>
              </a:extLst>
            </p:cNvPr>
            <p:cNvCxnSpPr>
              <a:cxnSpLocks/>
            </p:cNvCxnSpPr>
            <p:nvPr/>
          </p:nvCxnSpPr>
          <p:spPr>
            <a:xfrm>
              <a:off x="4511675" y="2102276"/>
              <a:ext cx="0" cy="3600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  <p:sp>
          <p:nvSpPr>
            <p:cNvPr id="26" name="Google Shape;183;p40">
              <a:extLst>
                <a:ext uri="{FF2B5EF4-FFF2-40B4-BE49-F238E27FC236}">
                  <a16:creationId xmlns:a16="http://schemas.microsoft.com/office/drawing/2014/main" id="{BDEDB29A-3B68-4422-9310-22D9857DD157}"/>
                </a:ext>
              </a:extLst>
            </p:cNvPr>
            <p:cNvSpPr txBox="1">
              <a:spLocks/>
            </p:cNvSpPr>
            <p:nvPr/>
          </p:nvSpPr>
          <p:spPr>
            <a:xfrm>
              <a:off x="4521199" y="1866389"/>
              <a:ext cx="3455989" cy="67937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Analyses statistiques -</a:t>
              </a:r>
            </a:p>
            <a:p>
              <a:r>
                <a:rPr lang="fr-FR" sz="1800" dirty="0">
                  <a:solidFill>
                    <a:schemeClr val="bg1"/>
                  </a:solidFill>
                  <a:latin typeface="Montserrat ExtraBold" panose="00000900000000000000" pitchFamily="50" charset="0"/>
                </a:rPr>
                <a:t>Régressions linéaires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016A65-0D31-4361-8DE3-B4186AFCC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85" y="1864800"/>
            <a:ext cx="2862857" cy="2160000"/>
          </a:xfrm>
          <a:prstGeom prst="rect">
            <a:avLst/>
          </a:prstGeom>
        </p:spPr>
      </p:pic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Régressions linéaires :</a:t>
            </a:r>
            <a:br>
              <a:rPr lang="en" dirty="0"/>
            </a:br>
            <a:r>
              <a:rPr lang="en" dirty="0"/>
              <a:t>Hypothèse de normalité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416006C-DD1F-4660-B813-8CD05745A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1" y="1864800"/>
            <a:ext cx="2965714" cy="216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7D1B96-4DA9-4906-8CB1-18ABDB877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552" y="1864800"/>
            <a:ext cx="2855304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/>
              <p:nvPr/>
            </p:nvSpPr>
            <p:spPr>
              <a:xfrm>
                <a:off x="133761" y="135000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1" name="Google Shape;9565;p76">
                <a:extLst>
                  <a:ext uri="{FF2B5EF4-FFF2-40B4-BE49-F238E27FC236}">
                    <a16:creationId xmlns:a16="http://schemas.microsoft.com/office/drawing/2014/main" id="{E48FCFD2-87FE-465D-9695-9593DD05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1" y="1350000"/>
                <a:ext cx="2445133" cy="455630"/>
              </a:xfrm>
              <a:prstGeom prst="flowChartAlternateProcess">
                <a:avLst/>
              </a:prstGeom>
              <a:blipFill>
                <a:blip r:embed="rId6"/>
                <a:stretch>
                  <a:fillRect l="-499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/>
              <p:nvPr/>
            </p:nvSpPr>
            <p:spPr>
              <a:xfrm>
                <a:off x="3195585" y="1350000"/>
                <a:ext cx="2445133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𝒈𝒊𝒏𝒊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3" name="Google Shape;9565;p76">
                <a:extLst>
                  <a:ext uri="{FF2B5EF4-FFF2-40B4-BE49-F238E27FC236}">
                    <a16:creationId xmlns:a16="http://schemas.microsoft.com/office/drawing/2014/main" id="{CB158791-EC1D-4D58-96BD-29F7616EF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585" y="1350000"/>
                <a:ext cx="2445133" cy="455630"/>
              </a:xfrm>
              <a:prstGeom prst="flowChartAlternateProcess">
                <a:avLst/>
              </a:prstGeom>
              <a:blipFill>
                <a:blip r:embed="rId7"/>
                <a:stretch>
                  <a:fillRect l="-499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/>
              <p:nvPr/>
            </p:nvSpPr>
            <p:spPr>
              <a:xfrm>
                <a:off x="6058442" y="1350000"/>
                <a:ext cx="2855304" cy="455630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600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Distribution </a:t>
                </a:r>
                <a14:m>
                  <m:oMath xmlns:m="http://schemas.openxmlformats.org/officeDocument/2006/math"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𝒍𝒏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𝒈𝒅𝒑𝒑𝒑𝒑</m:t>
                    </m:r>
                    <m:r>
                      <a:rPr lang="fr-FR" sz="16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b="1" dirty="0">
                  <a:solidFill>
                    <a:schemeClr val="bg1"/>
                  </a:solidFill>
                  <a:latin typeface="Montserrat ExtraBold" panose="000009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6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 xmlns="">
          <p:sp>
            <p:nvSpPr>
              <p:cNvPr id="24" name="Google Shape;9565;p76">
                <a:extLst>
                  <a:ext uri="{FF2B5EF4-FFF2-40B4-BE49-F238E27FC236}">
                    <a16:creationId xmlns:a16="http://schemas.microsoft.com/office/drawing/2014/main" id="{24977C7A-9B99-4809-A237-5EB71BF1A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442" y="1350000"/>
                <a:ext cx="2855304" cy="455630"/>
              </a:xfrm>
              <a:prstGeom prst="flowChartAlternateProcess">
                <a:avLst/>
              </a:prstGeom>
              <a:blipFill>
                <a:blip r:embed="rId8"/>
                <a:stretch>
                  <a:fillRect l="-427" b="-6667"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9565;p76">
            <a:extLst>
              <a:ext uri="{FF2B5EF4-FFF2-40B4-BE49-F238E27FC236}">
                <a16:creationId xmlns:a16="http://schemas.microsoft.com/office/drawing/2014/main" id="{2BCAAD9B-0B00-4618-B126-48518372CDAB}"/>
              </a:ext>
            </a:extLst>
          </p:cNvPr>
          <p:cNvSpPr/>
          <p:nvPr/>
        </p:nvSpPr>
        <p:spPr>
          <a:xfrm>
            <a:off x="2665804" y="4152900"/>
            <a:ext cx="3812392" cy="893233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Taille de l’échantillon : &gt; 30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</a:rPr>
              <a:t>Théorème central limite</a:t>
            </a: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</a:t>
            </a:r>
            <a:endParaRPr lang="fr-FR" sz="12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Google Shape;233;p46"/>
              <p:cNvSpPr txBox="1">
                <a:spLocks noGrp="1"/>
              </p:cNvSpPr>
              <p:nvPr>
                <p:ph type="title" idx="4"/>
              </p:nvPr>
            </p:nvSpPr>
            <p:spPr>
              <a:xfrm>
                <a:off x="938500" y="445025"/>
                <a:ext cx="4629300" cy="94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Régressions linéaires :</a:t>
                </a:r>
                <a:br>
                  <a:rPr lang="en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𝑔𝑑𝑝𝑝𝑝𝑝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3" name="Google Shape;233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"/>
              </p:nvPr>
            </p:nvSpPr>
            <p:spPr>
              <a:xfrm>
                <a:off x="938500" y="445025"/>
                <a:ext cx="4629300" cy="941400"/>
              </a:xfrm>
              <a:prstGeom prst="rect">
                <a:avLst/>
              </a:prstGeom>
              <a:blipFill>
                <a:blip r:embed="rId3"/>
                <a:stretch>
                  <a:fillRect l="-2108" b="-19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16DE7A6-DCE7-4CE3-82AA-52200AA8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935" y="1078541"/>
            <a:ext cx="3876923" cy="288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F5FF8E-7772-460A-8B0A-8A20A2A17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34" y="1367653"/>
            <a:ext cx="4533733" cy="2911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E73984-A05B-4C18-83F8-57A92EDA4E25}"/>
              </a:ext>
            </a:extLst>
          </p:cNvPr>
          <p:cNvSpPr/>
          <p:nvPr/>
        </p:nvSpPr>
        <p:spPr>
          <a:xfrm>
            <a:off x="2556574" y="1631031"/>
            <a:ext cx="2266867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AC592B-8E16-4364-89D9-5EC770FF3199}"/>
              </a:ext>
            </a:extLst>
          </p:cNvPr>
          <p:cNvSpPr/>
          <p:nvPr/>
        </p:nvSpPr>
        <p:spPr>
          <a:xfrm>
            <a:off x="2556574" y="1895063"/>
            <a:ext cx="2266867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950A2-D00B-48D9-8818-866304946B8F}"/>
              </a:ext>
            </a:extLst>
          </p:cNvPr>
          <p:cNvSpPr/>
          <p:nvPr/>
        </p:nvSpPr>
        <p:spPr>
          <a:xfrm>
            <a:off x="3101010" y="3090577"/>
            <a:ext cx="324678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DABF7C-FF15-4828-B717-4DDA478C13F0}"/>
              </a:ext>
            </a:extLst>
          </p:cNvPr>
          <p:cNvSpPr/>
          <p:nvPr/>
        </p:nvSpPr>
        <p:spPr>
          <a:xfrm>
            <a:off x="1006322" y="3090577"/>
            <a:ext cx="537556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F5F1DA-63AC-4E8F-B837-A119B180CDA6}"/>
              </a:ext>
            </a:extLst>
          </p:cNvPr>
          <p:cNvSpPr/>
          <p:nvPr/>
        </p:nvSpPr>
        <p:spPr>
          <a:xfrm>
            <a:off x="296335" y="3644491"/>
            <a:ext cx="2168570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1487F3-483B-4117-AFEE-A6B2521D2F87}"/>
              </a:ext>
            </a:extLst>
          </p:cNvPr>
          <p:cNvSpPr/>
          <p:nvPr/>
        </p:nvSpPr>
        <p:spPr>
          <a:xfrm>
            <a:off x="2583078" y="3770385"/>
            <a:ext cx="2204466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615D44-73B0-4711-82A9-B30857C8059E}"/>
              </a:ext>
            </a:extLst>
          </p:cNvPr>
          <p:cNvSpPr/>
          <p:nvPr/>
        </p:nvSpPr>
        <p:spPr>
          <a:xfrm>
            <a:off x="2583078" y="4034417"/>
            <a:ext cx="2204466" cy="172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5C06F8-2B6B-4BA0-9307-2E0AF09E8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134" y="4206836"/>
            <a:ext cx="1158524" cy="76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Google Shape;233;p46"/>
              <p:cNvSpPr txBox="1">
                <a:spLocks noGrp="1"/>
              </p:cNvSpPr>
              <p:nvPr>
                <p:ph type="title" idx="4"/>
              </p:nvPr>
            </p:nvSpPr>
            <p:spPr>
              <a:xfrm>
                <a:off x="938500" y="445025"/>
                <a:ext cx="4629300" cy="94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Régressions linéaires :</a:t>
                </a:r>
                <a:br>
                  <a:rPr lang="en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𝑔𝑑𝑝𝑝𝑝𝑝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3" name="Google Shape;233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"/>
              </p:nvPr>
            </p:nvSpPr>
            <p:spPr>
              <a:xfrm>
                <a:off x="938500" y="445025"/>
                <a:ext cx="4629300" cy="941400"/>
              </a:xfrm>
              <a:prstGeom prst="rect">
                <a:avLst/>
              </a:prstGeom>
              <a:blipFill>
                <a:blip r:embed="rId3"/>
                <a:stretch>
                  <a:fillRect l="-2108" b="-19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16DE7A6-DCE7-4CE3-82AA-52200AA8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10400" y="1080000"/>
            <a:ext cx="3876923" cy="287999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A5A97A6-6B23-41F3-B08A-653BA5C01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00" y="1368000"/>
            <a:ext cx="4546910" cy="2912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40CD6-B877-4E13-B988-F4652A8478E0}"/>
              </a:ext>
            </a:extLst>
          </p:cNvPr>
          <p:cNvSpPr/>
          <p:nvPr/>
        </p:nvSpPr>
        <p:spPr>
          <a:xfrm>
            <a:off x="2556574" y="1631031"/>
            <a:ext cx="2266867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D6B4E0-44A7-4B8E-B656-17D9501A9D6D}"/>
              </a:ext>
            </a:extLst>
          </p:cNvPr>
          <p:cNvSpPr/>
          <p:nvPr/>
        </p:nvSpPr>
        <p:spPr>
          <a:xfrm>
            <a:off x="2556574" y="1895063"/>
            <a:ext cx="2266867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FC598C-C95E-46B4-A375-F8EF475620E1}"/>
              </a:ext>
            </a:extLst>
          </p:cNvPr>
          <p:cNvSpPr/>
          <p:nvPr/>
        </p:nvSpPr>
        <p:spPr>
          <a:xfrm>
            <a:off x="3108154" y="3090577"/>
            <a:ext cx="324678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E3A9C1-BB86-44F7-A82B-AE4ABE87907D}"/>
              </a:ext>
            </a:extLst>
          </p:cNvPr>
          <p:cNvSpPr/>
          <p:nvPr/>
        </p:nvSpPr>
        <p:spPr>
          <a:xfrm>
            <a:off x="1070618" y="3090577"/>
            <a:ext cx="537556" cy="507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5B7FD2-2C1D-40DB-BB26-2473892BA0A1}"/>
              </a:ext>
            </a:extLst>
          </p:cNvPr>
          <p:cNvSpPr/>
          <p:nvPr/>
        </p:nvSpPr>
        <p:spPr>
          <a:xfrm>
            <a:off x="296335" y="3644491"/>
            <a:ext cx="2168570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5F163-1036-44BD-9768-E28BE687F8B0}"/>
              </a:ext>
            </a:extLst>
          </p:cNvPr>
          <p:cNvSpPr/>
          <p:nvPr/>
        </p:nvSpPr>
        <p:spPr>
          <a:xfrm>
            <a:off x="2597366" y="3770385"/>
            <a:ext cx="2204466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3700A-8F73-4CE5-926D-30B07016EAF8}"/>
              </a:ext>
            </a:extLst>
          </p:cNvPr>
          <p:cNvSpPr/>
          <p:nvPr/>
        </p:nvSpPr>
        <p:spPr>
          <a:xfrm>
            <a:off x="2597366" y="4034417"/>
            <a:ext cx="2204466" cy="172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2596E8-4B61-4FDB-8201-538B33AD7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600" y="4208400"/>
            <a:ext cx="1182449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Google Shape;233;p46"/>
              <p:cNvSpPr txBox="1">
                <a:spLocks noGrp="1"/>
              </p:cNvSpPr>
              <p:nvPr>
                <p:ph type="title" idx="4"/>
              </p:nvPr>
            </p:nvSpPr>
            <p:spPr>
              <a:xfrm>
                <a:off x="938499" y="445025"/>
                <a:ext cx="5262275" cy="941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Régressions linéaires :</a:t>
                </a:r>
                <a:br>
                  <a:rPr lang="en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𝑐h𝑖𝑙𝑑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𝑔𝑑𝑝𝑝𝑝𝑝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𝑝𝑎𝑟𝑒𝑛𝑡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3" name="Google Shape;233;p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"/>
              </p:nvPr>
            </p:nvSpPr>
            <p:spPr>
              <a:xfrm>
                <a:off x="938499" y="445025"/>
                <a:ext cx="5262275" cy="941400"/>
              </a:xfrm>
              <a:prstGeom prst="rect">
                <a:avLst/>
              </a:prstGeom>
              <a:blipFill>
                <a:blip r:embed="rId3"/>
                <a:stretch>
                  <a:fillRect l="-1854" b="-19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16DE7A6-DCE7-4CE3-82AA-52200AA8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10400" y="1401472"/>
            <a:ext cx="3876922" cy="2879999"/>
          </a:xfrm>
          <a:prstGeom prst="rect">
            <a:avLst/>
          </a:prstGeom>
        </p:spPr>
      </p:pic>
      <p:sp>
        <p:nvSpPr>
          <p:cNvPr id="6" name="Google Shape;9565;p76">
            <a:extLst>
              <a:ext uri="{FF2B5EF4-FFF2-40B4-BE49-F238E27FC236}">
                <a16:creationId xmlns:a16="http://schemas.microsoft.com/office/drawing/2014/main" id="{0D711938-1EB0-45A0-8D0D-4F09A3458A28}"/>
              </a:ext>
            </a:extLst>
          </p:cNvPr>
          <p:cNvSpPr/>
          <p:nvPr/>
        </p:nvSpPr>
        <p:spPr>
          <a:xfrm>
            <a:off x="4917409" y="4709888"/>
            <a:ext cx="3126455" cy="451665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   </a:t>
            </a:r>
            <a:r>
              <a:rPr lang="fr-FR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Modèle retenu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4ADACC0-27F6-4FB4-89A6-B0B75DCD4FB2}"/>
                  </a:ext>
                </a:extLst>
              </p:cNvPr>
              <p:cNvSpPr txBox="1"/>
              <p:nvPr/>
            </p:nvSpPr>
            <p:spPr>
              <a:xfrm>
                <a:off x="5087636" y="4314829"/>
                <a:ext cx="3269330" cy="47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𝑐h𝑖𝑙𝑑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fr-F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=0.1121+0.8656∗</m:t>
                      </m:r>
                      <m:func>
                        <m:funcPr>
                          <m:ctrlPr>
                            <a:rPr lang="fr-F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fr-F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𝑔𝑑𝑝𝑝𝑝𝑝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sz="1200" b="0" dirty="0">
                  <a:solidFill>
                    <a:schemeClr val="bg1"/>
                  </a:solidFill>
                </a:endParaRPr>
              </a:p>
              <a:p>
                <a:r>
                  <a:rPr lang="fr-FR" sz="1200" dirty="0">
                    <a:solidFill>
                      <a:schemeClr val="bg1"/>
                    </a:solidFill>
                  </a:rPr>
                  <a:t>   </a:t>
                </a:r>
                <a:r>
                  <a:rPr lang="fr-FR" sz="1200" b="0" dirty="0">
                    <a:solidFill>
                      <a:schemeClr val="bg1"/>
                    </a:solidFill>
                  </a:rPr>
                  <a:t>                - </a:t>
                </a:r>
                <a14:m>
                  <m:oMath xmlns:m="http://schemas.openxmlformats.org/officeDocument/2006/math">
                    <m:r>
                      <a:rPr lang="fr-F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0.0149∗</m:t>
                    </m:r>
                    <m:r>
                      <a:rPr lang="fr-F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fr-F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+0.0134∗</m:t>
                    </m:r>
                    <m:sSub>
                      <m:sSubPr>
                        <m:ctrlPr>
                          <a:rPr lang="fr-F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𝑝𝑎𝑟𝑒𝑛𝑡</m:t>
                        </m:r>
                      </m:sub>
                    </m:sSub>
                  </m:oMath>
                </a14:m>
                <a:endParaRPr lang="fr-FR" sz="1200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4ADACC0-27F6-4FB4-89A6-B0B75DCD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36" y="4314829"/>
                <a:ext cx="3269330" cy="475964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73EFD04-1E50-4AE6-B042-2AFFE59AD2DA}"/>
              </a:ext>
            </a:extLst>
          </p:cNvPr>
          <p:cNvSpPr/>
          <p:nvPr/>
        </p:nvSpPr>
        <p:spPr>
          <a:xfrm>
            <a:off x="5915024" y="4529453"/>
            <a:ext cx="650081" cy="233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5D2FA9A-0232-4BD0-B13E-061A0AA4E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00" y="1368000"/>
            <a:ext cx="4368600" cy="2912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DD627A-56D5-4829-A495-010282551CA2}"/>
              </a:ext>
            </a:extLst>
          </p:cNvPr>
          <p:cNvSpPr/>
          <p:nvPr/>
        </p:nvSpPr>
        <p:spPr>
          <a:xfrm>
            <a:off x="2490563" y="1595311"/>
            <a:ext cx="2168570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D176A-E9AB-4DD3-BBB6-9BBFD51C420D}"/>
              </a:ext>
            </a:extLst>
          </p:cNvPr>
          <p:cNvSpPr/>
          <p:nvPr/>
        </p:nvSpPr>
        <p:spPr>
          <a:xfrm>
            <a:off x="2490563" y="1859343"/>
            <a:ext cx="2168570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2EDD4F-8CBB-410E-9A60-AB8B17CC9C7A}"/>
              </a:ext>
            </a:extLst>
          </p:cNvPr>
          <p:cNvSpPr/>
          <p:nvPr/>
        </p:nvSpPr>
        <p:spPr>
          <a:xfrm>
            <a:off x="2986711" y="3045677"/>
            <a:ext cx="324678" cy="566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79F152-C433-4C14-8E31-75F3D2359266}"/>
              </a:ext>
            </a:extLst>
          </p:cNvPr>
          <p:cNvSpPr/>
          <p:nvPr/>
        </p:nvSpPr>
        <p:spPr>
          <a:xfrm>
            <a:off x="1056330" y="3031389"/>
            <a:ext cx="537556" cy="576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55C183-8465-4BC2-B6EB-643C714856FF}"/>
              </a:ext>
            </a:extLst>
          </p:cNvPr>
          <p:cNvSpPr/>
          <p:nvPr/>
        </p:nvSpPr>
        <p:spPr>
          <a:xfrm>
            <a:off x="296335" y="3680211"/>
            <a:ext cx="2168570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06B765-B5FF-4FE4-A155-019FFC9B4550}"/>
              </a:ext>
            </a:extLst>
          </p:cNvPr>
          <p:cNvSpPr/>
          <p:nvPr/>
        </p:nvSpPr>
        <p:spPr>
          <a:xfrm>
            <a:off x="2497528" y="3777529"/>
            <a:ext cx="2168570" cy="26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D8A7A94-35FE-4A88-8D06-3103D4B8BDE5}"/>
              </a:ext>
            </a:extLst>
          </p:cNvPr>
          <p:cNvSpPr/>
          <p:nvPr/>
        </p:nvSpPr>
        <p:spPr>
          <a:xfrm>
            <a:off x="2497528" y="4041561"/>
            <a:ext cx="2168570" cy="172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A456BB0-C680-437B-ACD3-F49CDDCFA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1077" y="4314829"/>
            <a:ext cx="973246" cy="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Régressions linéaires :</a:t>
            </a:r>
            <a:br>
              <a:rPr lang="en" dirty="0"/>
            </a:br>
            <a:r>
              <a:rPr lang="en" dirty="0"/>
              <a:t>Analyse des résidus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16DE7A6-DCE7-4CE3-82AA-52200AA8E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7051" y="1893314"/>
            <a:ext cx="3712326" cy="2879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59CC448B-CFF6-4E0D-8EFD-0BF821CE53FC}"/>
                  </a:ext>
                </a:extLst>
              </p:cNvPr>
              <p:cNvSpPr/>
              <p:nvPr/>
            </p:nvSpPr>
            <p:spPr>
              <a:xfrm>
                <a:off x="4629150" y="1490267"/>
                <a:ext cx="3971925" cy="3367483"/>
              </a:xfrm>
              <a:prstGeom prst="flowChartAlternateProcess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fr-FR" b="1" dirty="0">
                    <a:solidFill>
                      <a:schemeClr val="bg1"/>
                    </a:solidFill>
                    <a:latin typeface="Montserrat ExtraBold" panose="00000900000000000000" pitchFamily="50" charset="0"/>
                  </a:rPr>
                  <a:t>Observations 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Distribution quasi symétrique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Taille de l’échantillon : </a:t>
                </a:r>
                <a:b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</a:b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5 800 000 &gt;&gt; 30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Interprétations raisonnables 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Pourcentage de valeurs atypiques :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- Leviers (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exog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</a:rPr>
                  <a:t>)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1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  <m:r>
                      <a:rPr lang="fr-F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∗</m:t>
                    </m:r>
                    <m:f>
                      <m:fPr>
                        <m:ctrlP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num>
                      <m:den>
                        <m:r>
                          <a:rPr lang="fr-FR" sz="1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𝒏</m:t>
                        </m:r>
                      </m:den>
                    </m:f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 : 11.71%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100% pour 6 pays</a:t>
                </a:r>
              </a:p>
              <a:p>
                <a:pPr marL="0" lvl="0" indent="0" rtl="0">
                  <a:spcBef>
                    <a:spcPts val="0"/>
                  </a:spcBef>
                  <a:buNone/>
                </a:pP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  <a:sym typeface="Wingdings" panose="05000000000000000000" pitchFamily="2" charset="2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- Résidus </a:t>
                </a:r>
                <a:r>
                  <a:rPr lang="fr-FR" sz="1200" b="1" dirty="0" err="1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studentisés</a:t>
                </a: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𝒐𝒖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𝒓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&lt;−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  <m:r>
                      <a:rPr lang="fr-FR" sz="1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: 5.12%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fr-FR" sz="1200" b="1" dirty="0">
                    <a:solidFill>
                      <a:schemeClr val="bg1"/>
                    </a:solidFill>
                    <a:latin typeface="Montserrat" panose="00000500000000000000" pitchFamily="50" charset="0"/>
                    <a:sym typeface="Wingdings" panose="05000000000000000000" pitchFamily="2" charset="2"/>
                  </a:rPr>
                  <a:t> Eswatini 58%, Syrie 37%, …</a:t>
                </a:r>
                <a:endParaRPr lang="fr-FR" sz="1200" b="1" dirty="0">
                  <a:solidFill>
                    <a:schemeClr val="bg1"/>
                  </a:solidFill>
                  <a:latin typeface="Montserrat" panose="00000500000000000000" pitchFamily="50" charset="0"/>
                </a:endParaRPr>
              </a:p>
            </p:txBody>
          </p:sp>
        </mc:Choice>
        <mc:Fallback>
          <p:sp>
            <p:nvSpPr>
              <p:cNvPr id="13" name="Google Shape;9565;p76">
                <a:extLst>
                  <a:ext uri="{FF2B5EF4-FFF2-40B4-BE49-F238E27FC236}">
                    <a16:creationId xmlns:a16="http://schemas.microsoft.com/office/drawing/2014/main" id="{59CC448B-CFF6-4E0D-8EFD-0BF821CE5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0" y="1490267"/>
                <a:ext cx="3971925" cy="3367483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9565;p76">
            <a:extLst>
              <a:ext uri="{FF2B5EF4-FFF2-40B4-BE49-F238E27FC236}">
                <a16:creationId xmlns:a16="http://schemas.microsoft.com/office/drawing/2014/main" id="{128D5996-F30F-49E1-A824-4697EDC2CE9B}"/>
              </a:ext>
            </a:extLst>
          </p:cNvPr>
          <p:cNvSpPr/>
          <p:nvPr/>
        </p:nvSpPr>
        <p:spPr>
          <a:xfrm>
            <a:off x="1037051" y="1490268"/>
            <a:ext cx="3295071" cy="45563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Distribution des résidus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et perspectives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9565;p76">
            <a:extLst>
              <a:ext uri="{FF2B5EF4-FFF2-40B4-BE49-F238E27FC236}">
                <a16:creationId xmlns:a16="http://schemas.microsoft.com/office/drawing/2014/main" id="{2448CE85-E226-418E-BB65-73D75BDE2F4F}"/>
              </a:ext>
            </a:extLst>
          </p:cNvPr>
          <p:cNvSpPr/>
          <p:nvPr/>
        </p:nvSpPr>
        <p:spPr>
          <a:xfrm>
            <a:off x="1995781" y="1304175"/>
            <a:ext cx="5276563" cy="296378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Meilleur résultat avec le modèle logarithmique incluant la classe de revenu des parents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Analyse des modèles gourmande en capacité de calcul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Résultat satisfaisant (Variance expliquée  ~73%) …</a:t>
            </a:r>
          </a:p>
          <a:p>
            <a:pPr marL="171450" lvl="0" indent="-171450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… améliorations possibles avant l’étape de prédiction :</a:t>
            </a:r>
          </a:p>
          <a:p>
            <a:pPr lvl="3">
              <a:spcAft>
                <a:spcPts val="1200"/>
              </a:spcAft>
              <a:buClr>
                <a:schemeClr val="bg1"/>
              </a:buClr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   - influence : distance de Cook</a:t>
            </a:r>
            <a:b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</a:b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     (non déterminée par manque de moyen de calcul)</a:t>
            </a:r>
          </a:p>
          <a:p>
            <a:pPr lvl="3">
              <a:spcAft>
                <a:spcPts val="1200"/>
              </a:spcAft>
              <a:buClr>
                <a:schemeClr val="bg1"/>
              </a:buClr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   - retrait des individus atypiques et influents</a:t>
            </a:r>
          </a:p>
          <a:p>
            <a:pPr lvl="3">
              <a:spcAft>
                <a:spcPts val="1200"/>
              </a:spcAft>
              <a:buClr>
                <a:schemeClr val="bg1"/>
              </a:buClr>
            </a:pPr>
            <a:r>
              <a:rPr lang="fr-FR" sz="1200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    - test de précision du modèle : validation croisée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fr-FR" sz="1200" b="1" dirty="0">
              <a:solidFill>
                <a:schemeClr val="bg1"/>
              </a:solidFill>
              <a:latin typeface="Montserrat" panose="00000500000000000000" pitchFamily="50" charset="0"/>
              <a:sym typeface="Wingdings" panose="05000000000000000000" pitchFamily="2" charset="2"/>
            </a:endParaRPr>
          </a:p>
        </p:txBody>
      </p:sp>
      <p:grpSp>
        <p:nvGrpSpPr>
          <p:cNvPr id="8" name="Google Shape;11950;p81">
            <a:extLst>
              <a:ext uri="{FF2B5EF4-FFF2-40B4-BE49-F238E27FC236}">
                <a16:creationId xmlns:a16="http://schemas.microsoft.com/office/drawing/2014/main" id="{1077834A-2259-4165-9A62-2FEA2A07BC65}"/>
              </a:ext>
            </a:extLst>
          </p:cNvPr>
          <p:cNvGrpSpPr/>
          <p:nvPr/>
        </p:nvGrpSpPr>
        <p:grpSpPr>
          <a:xfrm>
            <a:off x="627279" y="2491129"/>
            <a:ext cx="1568455" cy="1576799"/>
            <a:chOff x="3095745" y="3805393"/>
            <a:chExt cx="352840" cy="354717"/>
          </a:xfrm>
          <a:solidFill>
            <a:schemeClr val="bg1"/>
          </a:solidFill>
        </p:grpSpPr>
        <p:sp>
          <p:nvSpPr>
            <p:cNvPr id="9" name="Google Shape;11951;p81">
              <a:extLst>
                <a:ext uri="{FF2B5EF4-FFF2-40B4-BE49-F238E27FC236}">
                  <a16:creationId xmlns:a16="http://schemas.microsoft.com/office/drawing/2014/main" id="{8E5BBCCE-567B-4C07-94A2-8E1F6E2644EB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52;p81">
              <a:extLst>
                <a:ext uri="{FF2B5EF4-FFF2-40B4-BE49-F238E27FC236}">
                  <a16:creationId xmlns:a16="http://schemas.microsoft.com/office/drawing/2014/main" id="{FE578C0D-8214-4C6A-9935-FDC8540100B8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53;p81">
              <a:extLst>
                <a:ext uri="{FF2B5EF4-FFF2-40B4-BE49-F238E27FC236}">
                  <a16:creationId xmlns:a16="http://schemas.microsoft.com/office/drawing/2014/main" id="{C559C414-298A-418F-A01A-FF796A0293FE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54;p81">
              <a:extLst>
                <a:ext uri="{FF2B5EF4-FFF2-40B4-BE49-F238E27FC236}">
                  <a16:creationId xmlns:a16="http://schemas.microsoft.com/office/drawing/2014/main" id="{F5CE4CCB-6994-4A23-A977-292B11AEF5DE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55;p81">
              <a:extLst>
                <a:ext uri="{FF2B5EF4-FFF2-40B4-BE49-F238E27FC236}">
                  <a16:creationId xmlns:a16="http://schemas.microsoft.com/office/drawing/2014/main" id="{7B1FD913-6794-4F88-9A2F-CF17DBBB20E0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56;p81">
              <a:extLst>
                <a:ext uri="{FF2B5EF4-FFF2-40B4-BE49-F238E27FC236}">
                  <a16:creationId xmlns:a16="http://schemas.microsoft.com/office/drawing/2014/main" id="{7D24E7E4-BCC7-4F56-8C80-467A744F0870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3989;p85">
            <a:extLst>
              <a:ext uri="{FF2B5EF4-FFF2-40B4-BE49-F238E27FC236}">
                <a16:creationId xmlns:a16="http://schemas.microsoft.com/office/drawing/2014/main" id="{CBBBD4ED-FB1C-4002-B143-854CB622C678}"/>
              </a:ext>
            </a:extLst>
          </p:cNvPr>
          <p:cNvGrpSpPr/>
          <p:nvPr/>
        </p:nvGrpSpPr>
        <p:grpSpPr>
          <a:xfrm>
            <a:off x="989951" y="1461342"/>
            <a:ext cx="843110" cy="902638"/>
            <a:chOff x="7055134" y="2919170"/>
            <a:chExt cx="290321" cy="310820"/>
          </a:xfrm>
          <a:solidFill>
            <a:schemeClr val="tx2"/>
          </a:solidFill>
        </p:grpSpPr>
        <p:sp>
          <p:nvSpPr>
            <p:cNvPr id="16" name="Google Shape;13990;p85">
              <a:extLst>
                <a:ext uri="{FF2B5EF4-FFF2-40B4-BE49-F238E27FC236}">
                  <a16:creationId xmlns:a16="http://schemas.microsoft.com/office/drawing/2014/main" id="{C6591DF8-1EFE-4D91-8C1A-2F41CC4DF715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91;p85">
              <a:extLst>
                <a:ext uri="{FF2B5EF4-FFF2-40B4-BE49-F238E27FC236}">
                  <a16:creationId xmlns:a16="http://schemas.microsoft.com/office/drawing/2014/main" id="{7187D892-F339-491B-BDC8-460EB8A3741C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992;p85">
              <a:extLst>
                <a:ext uri="{FF2B5EF4-FFF2-40B4-BE49-F238E27FC236}">
                  <a16:creationId xmlns:a16="http://schemas.microsoft.com/office/drawing/2014/main" id="{89B145DD-524D-4D29-B107-189AB39DB321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993;p85">
              <a:extLst>
                <a:ext uri="{FF2B5EF4-FFF2-40B4-BE49-F238E27FC236}">
                  <a16:creationId xmlns:a16="http://schemas.microsoft.com/office/drawing/2014/main" id="{68E1DCC9-BFBC-460D-87BD-B2FC67043697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994;p85">
              <a:extLst>
                <a:ext uri="{FF2B5EF4-FFF2-40B4-BE49-F238E27FC236}">
                  <a16:creationId xmlns:a16="http://schemas.microsoft.com/office/drawing/2014/main" id="{C55B3870-F83C-4FD5-AF88-D51EE6AC7597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95;p85">
              <a:extLst>
                <a:ext uri="{FF2B5EF4-FFF2-40B4-BE49-F238E27FC236}">
                  <a16:creationId xmlns:a16="http://schemas.microsoft.com/office/drawing/2014/main" id="{93A1EB75-81FB-4E6A-B234-8C8826F9A322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96;p85">
              <a:extLst>
                <a:ext uri="{FF2B5EF4-FFF2-40B4-BE49-F238E27FC236}">
                  <a16:creationId xmlns:a16="http://schemas.microsoft.com/office/drawing/2014/main" id="{6FB70EE6-77BA-44C6-B83B-6945224631A5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97;p85">
              <a:extLst>
                <a:ext uri="{FF2B5EF4-FFF2-40B4-BE49-F238E27FC236}">
                  <a16:creationId xmlns:a16="http://schemas.microsoft.com/office/drawing/2014/main" id="{AF97B9C1-246F-4402-B774-65A3CDBEF6E4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98;p85">
              <a:extLst>
                <a:ext uri="{FF2B5EF4-FFF2-40B4-BE49-F238E27FC236}">
                  <a16:creationId xmlns:a16="http://schemas.microsoft.com/office/drawing/2014/main" id="{CC69E9C0-191F-4B1B-8249-CCE9222ECA6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999;p85">
              <a:extLst>
                <a:ext uri="{FF2B5EF4-FFF2-40B4-BE49-F238E27FC236}">
                  <a16:creationId xmlns:a16="http://schemas.microsoft.com/office/drawing/2014/main" id="{CAFB7BD0-2EF2-4991-8071-85FAFCA64A5C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00;p85">
              <a:extLst>
                <a:ext uri="{FF2B5EF4-FFF2-40B4-BE49-F238E27FC236}">
                  <a16:creationId xmlns:a16="http://schemas.microsoft.com/office/drawing/2014/main" id="{A81C2765-7180-4849-955F-FA952677C855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01;p85">
              <a:extLst>
                <a:ext uri="{FF2B5EF4-FFF2-40B4-BE49-F238E27FC236}">
                  <a16:creationId xmlns:a16="http://schemas.microsoft.com/office/drawing/2014/main" id="{1B6989A7-48A2-4C9F-B2EC-25E38806120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02;p85">
              <a:extLst>
                <a:ext uri="{FF2B5EF4-FFF2-40B4-BE49-F238E27FC236}">
                  <a16:creationId xmlns:a16="http://schemas.microsoft.com/office/drawing/2014/main" id="{90B39AB3-187E-4F4F-BF55-96012DF86CBB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03;p85">
              <a:extLst>
                <a:ext uri="{FF2B5EF4-FFF2-40B4-BE49-F238E27FC236}">
                  <a16:creationId xmlns:a16="http://schemas.microsoft.com/office/drawing/2014/main" id="{B3240101-7325-44E4-AA89-2A51F7820FF9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Groupe de personnes discutant du travail en salle de conférence">
            <a:extLst>
              <a:ext uri="{FF2B5EF4-FFF2-40B4-BE49-F238E27FC236}">
                <a16:creationId xmlns:a16="http://schemas.microsoft.com/office/drawing/2014/main" id="{24AE1021-453C-454F-AA46-BCCD9F4C1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02" b="78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Google Shape;259;p47">
            <a:extLst>
              <a:ext uri="{FF2B5EF4-FFF2-40B4-BE49-F238E27FC236}">
                <a16:creationId xmlns:a16="http://schemas.microsoft.com/office/drawing/2014/main" id="{C1E9E215-BFD0-40C5-809D-CCF12E3A8FAC}"/>
              </a:ext>
            </a:extLst>
          </p:cNvPr>
          <p:cNvSpPr txBox="1">
            <a:spLocks/>
          </p:cNvSpPr>
          <p:nvPr/>
        </p:nvSpPr>
        <p:spPr>
          <a:xfrm>
            <a:off x="929475" y="436183"/>
            <a:ext cx="2912807" cy="1536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MERCI POUR VOTRE ATTENTION ! </a:t>
            </a:r>
          </a:p>
        </p:txBody>
      </p:sp>
      <p:cxnSp>
        <p:nvCxnSpPr>
          <p:cNvPr id="4" name="Google Shape;260;p47">
            <a:extLst>
              <a:ext uri="{FF2B5EF4-FFF2-40B4-BE49-F238E27FC236}">
                <a16:creationId xmlns:a16="http://schemas.microsoft.com/office/drawing/2014/main" id="{8905EC92-EED5-4CA3-8ECA-35D827E953B8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59;p47">
            <a:extLst>
              <a:ext uri="{FF2B5EF4-FFF2-40B4-BE49-F238E27FC236}">
                <a16:creationId xmlns:a16="http://schemas.microsoft.com/office/drawing/2014/main" id="{16C345C9-8D80-4F48-8415-66BE1903377C}"/>
              </a:ext>
            </a:extLst>
          </p:cNvPr>
          <p:cNvSpPr txBox="1">
            <a:spLocks/>
          </p:cNvSpPr>
          <p:nvPr/>
        </p:nvSpPr>
        <p:spPr>
          <a:xfrm>
            <a:off x="1959078" y="3938464"/>
            <a:ext cx="5225845" cy="683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000" spc="-15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QUESTIONS – RÉPONSES</a:t>
            </a:r>
          </a:p>
        </p:txBody>
      </p:sp>
    </p:spTree>
    <p:extLst>
      <p:ext uri="{BB962C8B-B14F-4D97-AF65-F5344CB8AC3E}">
        <p14:creationId xmlns:p14="http://schemas.microsoft.com/office/powerpoint/2010/main" val="1591070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5D2A534-327C-469A-A303-E544EE9E1670}"/>
              </a:ext>
            </a:extLst>
          </p:cNvPr>
          <p:cNvGrpSpPr/>
          <p:nvPr/>
        </p:nvGrpSpPr>
        <p:grpSpPr>
          <a:xfrm>
            <a:off x="904875" y="3168225"/>
            <a:ext cx="6053137" cy="1075447"/>
            <a:chOff x="1828800" y="1939500"/>
            <a:chExt cx="6053137" cy="1075447"/>
          </a:xfrm>
        </p:grpSpPr>
        <p:sp>
          <p:nvSpPr>
            <p:cNvPr id="7" name="Google Shape;206;p43">
              <a:extLst>
                <a:ext uri="{FF2B5EF4-FFF2-40B4-BE49-F238E27FC236}">
                  <a16:creationId xmlns:a16="http://schemas.microsoft.com/office/drawing/2014/main" id="{D4771D86-C846-471F-8BEF-A85E5D9C9CF9}"/>
                </a:ext>
              </a:extLst>
            </p:cNvPr>
            <p:cNvSpPr txBox="1">
              <a:spLocks/>
            </p:cNvSpPr>
            <p:nvPr/>
          </p:nvSpPr>
          <p:spPr>
            <a:xfrm>
              <a:off x="3419768" y="1939500"/>
              <a:ext cx="4462169" cy="5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 ExtraBold"/>
                <a:buNone/>
                <a:defRPr sz="36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Montserrat"/>
                <a:buNone/>
                <a:defRPr sz="3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fr-FR" sz="3200" dirty="0"/>
                <a:t>Contexte de l’étude</a:t>
              </a:r>
            </a:p>
          </p:txBody>
        </p:sp>
        <p:sp>
          <p:nvSpPr>
            <p:cNvPr id="8" name="Google Shape;207;p43">
              <a:extLst>
                <a:ext uri="{FF2B5EF4-FFF2-40B4-BE49-F238E27FC236}">
                  <a16:creationId xmlns:a16="http://schemas.microsoft.com/office/drawing/2014/main" id="{1D9CD32B-D720-4BEC-B9E4-9480F570C0EC}"/>
                </a:ext>
              </a:extLst>
            </p:cNvPr>
            <p:cNvSpPr txBox="1">
              <a:spLocks/>
            </p:cNvSpPr>
            <p:nvPr/>
          </p:nvSpPr>
          <p:spPr>
            <a:xfrm>
              <a:off x="1828800" y="2049250"/>
              <a:ext cx="1289470" cy="931500"/>
            </a:xfrm>
            <a:prstGeom prst="rect">
              <a:avLst/>
            </a:prstGeom>
            <a:noFill/>
            <a:ln>
              <a:noFill/>
            </a:ln>
            <a:effectLst>
              <a:outerShdw blurRad="114300" dist="28575" dir="6360000" algn="bl" rotWithShape="0">
                <a:schemeClr val="accen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Montserrat ExtraBold"/>
                <a:buNone/>
                <a:defRPr sz="6000" b="0" i="0" u="none" strike="noStrike" cap="none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200"/>
                <a:buFont typeface="Montserrat"/>
                <a:buNone/>
                <a:defRPr sz="72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  <p:sp>
          <p:nvSpPr>
            <p:cNvPr id="9" name="Google Shape;208;p43">
              <a:extLst>
                <a:ext uri="{FF2B5EF4-FFF2-40B4-BE49-F238E27FC236}">
                  <a16:creationId xmlns:a16="http://schemas.microsoft.com/office/drawing/2014/main" id="{301E9C62-2799-4730-8FD1-16A0796AD780}"/>
                </a:ext>
              </a:extLst>
            </p:cNvPr>
            <p:cNvSpPr txBox="1">
              <a:spLocks/>
            </p:cNvSpPr>
            <p:nvPr/>
          </p:nvSpPr>
          <p:spPr>
            <a:xfrm>
              <a:off x="3419770" y="2482400"/>
              <a:ext cx="3895428" cy="4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Montserrat"/>
                <a:buNone/>
                <a:defRPr sz="1400" b="0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/>
              <a:r>
                <a:rPr lang="fr-FR" sz="1800" dirty="0"/>
                <a:t>Préparation des données</a:t>
              </a:r>
            </a:p>
          </p:txBody>
        </p:sp>
        <p:cxnSp>
          <p:nvCxnSpPr>
            <p:cNvPr id="10" name="Google Shape;209;p43">
              <a:extLst>
                <a:ext uri="{FF2B5EF4-FFF2-40B4-BE49-F238E27FC236}">
                  <a16:creationId xmlns:a16="http://schemas.microsoft.com/office/drawing/2014/main" id="{09C45B80-3730-4BB2-8EF7-AB0EB56C1EF2}"/>
                </a:ext>
              </a:extLst>
            </p:cNvPr>
            <p:cNvCxnSpPr>
              <a:cxnSpLocks/>
            </p:cNvCxnSpPr>
            <p:nvPr/>
          </p:nvCxnSpPr>
          <p:spPr>
            <a:xfrm>
              <a:off x="3267850" y="2015047"/>
              <a:ext cx="0" cy="999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8850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70767"/>
            <a:ext cx="5442900" cy="1327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Prédire les revenus potentiels des prospects en fonction des variables suivantes :</a:t>
            </a:r>
            <a:endParaRPr sz="2000" dirty="0"/>
          </a:p>
        </p:txBody>
      </p:sp>
      <p:cxnSp>
        <p:nvCxnSpPr>
          <p:cNvPr id="8" name="Google Shape;2016;p58">
            <a:extLst>
              <a:ext uri="{FF2B5EF4-FFF2-40B4-BE49-F238E27FC236}">
                <a16:creationId xmlns:a16="http://schemas.microsoft.com/office/drawing/2014/main" id="{E8560AF3-0DD9-45B5-9546-A1AF49066D25}"/>
              </a:ext>
            </a:extLst>
          </p:cNvPr>
          <p:cNvCxnSpPr>
            <a:cxnSpLocks/>
          </p:cNvCxnSpPr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92;p51">
            <a:extLst>
              <a:ext uri="{FF2B5EF4-FFF2-40B4-BE49-F238E27FC236}">
                <a16:creationId xmlns:a16="http://schemas.microsoft.com/office/drawing/2014/main" id="{706B9069-9571-4868-8A26-A06A50D88FCD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2400" dirty="0">
                <a:solidFill>
                  <a:schemeClr val="tx2"/>
                </a:solidFill>
              </a:rPr>
              <a:t>Objectif</a:t>
            </a:r>
          </a:p>
        </p:txBody>
      </p:sp>
      <p:sp>
        <p:nvSpPr>
          <p:cNvPr id="5" name="Google Shape;201;p42">
            <a:extLst>
              <a:ext uri="{FF2B5EF4-FFF2-40B4-BE49-F238E27FC236}">
                <a16:creationId xmlns:a16="http://schemas.microsoft.com/office/drawing/2014/main" id="{FCFFD305-F9BE-42BB-9F74-3F6E93243855}"/>
              </a:ext>
            </a:extLst>
          </p:cNvPr>
          <p:cNvSpPr txBox="1">
            <a:spLocks/>
          </p:cNvSpPr>
          <p:nvPr/>
        </p:nvSpPr>
        <p:spPr>
          <a:xfrm>
            <a:off x="2577973" y="2372138"/>
            <a:ext cx="3988005" cy="108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fr-FR" sz="1800" dirty="0">
                <a:latin typeface="Montserrat" panose="00000500000000000000" pitchFamily="50" charset="0"/>
              </a:rPr>
              <a:t>- classe de revenu des parents</a:t>
            </a:r>
          </a:p>
          <a:p>
            <a:pPr algn="l"/>
            <a:r>
              <a:rPr lang="fr-FR" sz="1800" dirty="0">
                <a:latin typeface="Montserrat" panose="00000500000000000000" pitchFamily="50" charset="0"/>
              </a:rPr>
              <a:t>- produit intérieur brut du pays</a:t>
            </a:r>
          </a:p>
          <a:p>
            <a:pPr algn="l"/>
            <a:r>
              <a:rPr lang="fr-FR" sz="1800" dirty="0">
                <a:latin typeface="Montserrat" panose="00000500000000000000" pitchFamily="50" charset="0"/>
              </a:rPr>
              <a:t>- indice de Gini du pays</a:t>
            </a:r>
          </a:p>
        </p:txBody>
      </p:sp>
    </p:spTree>
    <p:extLst>
      <p:ext uri="{BB962C8B-B14F-4D97-AF65-F5344CB8AC3E}">
        <p14:creationId xmlns:p14="http://schemas.microsoft.com/office/powerpoint/2010/main" val="2718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350760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Données utilisées et sources</a:t>
            </a:r>
            <a:endParaRPr dirty="0"/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5C91DDC-F89F-415A-BB1B-01FCB587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904" y="1771103"/>
            <a:ext cx="3171806" cy="1800000"/>
          </a:xfrm>
          <a:prstGeom prst="rect">
            <a:avLst/>
          </a:prstGeom>
        </p:spPr>
      </p:pic>
      <p:sp>
        <p:nvSpPr>
          <p:cNvPr id="13" name="Google Shape;9565;p76">
            <a:extLst>
              <a:ext uri="{FF2B5EF4-FFF2-40B4-BE49-F238E27FC236}">
                <a16:creationId xmlns:a16="http://schemas.microsoft.com/office/drawing/2014/main" id="{58116654-D729-4077-8835-0BAFA9FE2D9B}"/>
              </a:ext>
            </a:extLst>
          </p:cNvPr>
          <p:cNvSpPr/>
          <p:nvPr/>
        </p:nvSpPr>
        <p:spPr>
          <a:xfrm>
            <a:off x="938500" y="1386425"/>
            <a:ext cx="3905170" cy="2768136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Données utilisées :</a:t>
            </a:r>
            <a:b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</a:b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Revenus + quantiles associés</a:t>
            </a: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Produit intérieur brut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Population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Coefficients d’élasticité</a:t>
            </a:r>
          </a:p>
        </p:txBody>
      </p:sp>
      <p:sp>
        <p:nvSpPr>
          <p:cNvPr id="14" name="Google Shape;2090;p62">
            <a:extLst>
              <a:ext uri="{FF2B5EF4-FFF2-40B4-BE49-F238E27FC236}">
                <a16:creationId xmlns:a16="http://schemas.microsoft.com/office/drawing/2014/main" id="{7BF12CC0-A374-4EDD-90FE-78369EAB4FC2}"/>
              </a:ext>
            </a:extLst>
          </p:cNvPr>
          <p:cNvSpPr txBox="1">
            <a:spLocks/>
          </p:cNvSpPr>
          <p:nvPr/>
        </p:nvSpPr>
        <p:spPr>
          <a:xfrm>
            <a:off x="905506" y="3906542"/>
            <a:ext cx="7332988" cy="763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ctr">
              <a:spcAft>
                <a:spcPts val="120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Les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données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relatives à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l’économie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sont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exprimées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en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</a:t>
            </a:r>
            <a:b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</a:b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“</a:t>
            </a:r>
            <a:r>
              <a:rPr lang="en-US" dirty="0" err="1">
                <a:solidFill>
                  <a:schemeClr val="lt1"/>
                </a:solidFill>
                <a:latin typeface="Montserrat ExtraBold" panose="00000900000000000000" pitchFamily="50" charset="0"/>
              </a:rPr>
              <a:t>Parité</a:t>
            </a:r>
            <a:r>
              <a:rPr lang="en-US" dirty="0">
                <a:solidFill>
                  <a:schemeClr val="lt1"/>
                </a:solidFill>
                <a:latin typeface="Montserrat ExtraBold" panose="00000900000000000000" pitchFamily="50" charset="0"/>
              </a:rPr>
              <a:t> de </a:t>
            </a:r>
            <a:r>
              <a:rPr lang="en-US" dirty="0" err="1">
                <a:solidFill>
                  <a:schemeClr val="lt1"/>
                </a:solidFill>
                <a:latin typeface="Montserrat ExtraBold" panose="00000900000000000000" pitchFamily="50" charset="0"/>
              </a:rPr>
              <a:t>Pouvoir</a:t>
            </a:r>
            <a:r>
              <a:rPr lang="en-US" dirty="0">
                <a:solidFill>
                  <a:schemeClr val="lt1"/>
                </a:solidFill>
                <a:latin typeface="Montserrat ExtraBold" panose="00000900000000000000" pitchFamily="50" charset="0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Montserrat ExtraBold" panose="00000900000000000000" pitchFamily="50" charset="0"/>
              </a:rPr>
              <a:t>d’Achat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”  (“Purchasing Power Parity” </a:t>
            </a:r>
            <a:r>
              <a:rPr lang="en-US" dirty="0" err="1">
                <a:solidFill>
                  <a:schemeClr val="lt1"/>
                </a:solidFill>
                <a:latin typeface="Montserrat" panose="00000500000000000000" pitchFamily="50" charset="0"/>
              </a:rPr>
              <a:t>ou</a:t>
            </a:r>
            <a:r>
              <a:rPr lang="en-US" dirty="0">
                <a:solidFill>
                  <a:schemeClr val="lt1"/>
                </a:solidFill>
                <a:latin typeface="Montserrat" panose="00000500000000000000" pitchFamily="50" charset="0"/>
              </a:rPr>
              <a:t> “PPP”)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822699A-58E6-4C3C-BF07-8AC0A129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47" y="1688878"/>
            <a:ext cx="4295775" cy="762000"/>
          </a:xfrm>
          <a:prstGeom prst="rect">
            <a:avLst/>
          </a:prstGeom>
        </p:spPr>
      </p:pic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602008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Exploration du jeu de données (1/2)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9565;p76">
            <a:extLst>
              <a:ext uri="{FF2B5EF4-FFF2-40B4-BE49-F238E27FC236}">
                <a16:creationId xmlns:a16="http://schemas.microsoft.com/office/drawing/2014/main" id="{F403B8A9-8338-4C01-ABEA-08B5538EB907}"/>
              </a:ext>
            </a:extLst>
          </p:cNvPr>
          <p:cNvSpPr/>
          <p:nvPr/>
        </p:nvSpPr>
        <p:spPr>
          <a:xfrm>
            <a:off x="938500" y="2773990"/>
            <a:ext cx="3426346" cy="2139102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Problèmes détectés :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2 PIB (gdpppp)  manquants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 quantile manquant</a:t>
            </a:r>
          </a:p>
        </p:txBody>
      </p:sp>
      <p:sp>
        <p:nvSpPr>
          <p:cNvPr id="16" name="Google Shape;9565;p76">
            <a:extLst>
              <a:ext uri="{FF2B5EF4-FFF2-40B4-BE49-F238E27FC236}">
                <a16:creationId xmlns:a16="http://schemas.microsoft.com/office/drawing/2014/main" id="{0292324C-0922-4052-B077-C955B39A8CD2}"/>
              </a:ext>
            </a:extLst>
          </p:cNvPr>
          <p:cNvSpPr/>
          <p:nvPr/>
        </p:nvSpPr>
        <p:spPr>
          <a:xfrm>
            <a:off x="938500" y="1099937"/>
            <a:ext cx="3426346" cy="1620741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Structure des données :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116 pays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100 quantiles par pays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11 600 enregistrements attendus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43B566-4406-4915-A0EF-FA60160A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972" y="2923622"/>
            <a:ext cx="4294800" cy="12846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3F3681-73DD-4FAC-AAD9-24297BB157B8}"/>
              </a:ext>
            </a:extLst>
          </p:cNvPr>
          <p:cNvSpPr/>
          <p:nvPr/>
        </p:nvSpPr>
        <p:spPr>
          <a:xfrm>
            <a:off x="8216930" y="1688878"/>
            <a:ext cx="542817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021BE-E826-4D91-8E7F-D0EA2D9A40C5}"/>
              </a:ext>
            </a:extLst>
          </p:cNvPr>
          <p:cNvSpPr/>
          <p:nvPr/>
        </p:nvSpPr>
        <p:spPr>
          <a:xfrm>
            <a:off x="6419089" y="3438144"/>
            <a:ext cx="370332" cy="48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26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92;p51">
            <a:extLst>
              <a:ext uri="{FF2B5EF4-FFF2-40B4-BE49-F238E27FC236}">
                <a16:creationId xmlns:a16="http://schemas.microsoft.com/office/drawing/2014/main" id="{2A7CE965-D9CD-414B-8F5A-5A3B06865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500" y="432356"/>
            <a:ext cx="602008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Exploration du jeu de données (2/2)</a:t>
            </a:r>
            <a:endParaRPr dirty="0"/>
          </a:p>
        </p:txBody>
      </p:sp>
      <p:cxnSp>
        <p:nvCxnSpPr>
          <p:cNvPr id="77" name="Google Shape;293;p51">
            <a:extLst>
              <a:ext uri="{FF2B5EF4-FFF2-40B4-BE49-F238E27FC236}">
                <a16:creationId xmlns:a16="http://schemas.microsoft.com/office/drawing/2014/main" id="{A6FBDB81-7AA2-45F5-A6A8-A0B4352F8FD0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9565;p76">
            <a:extLst>
              <a:ext uri="{FF2B5EF4-FFF2-40B4-BE49-F238E27FC236}">
                <a16:creationId xmlns:a16="http://schemas.microsoft.com/office/drawing/2014/main" id="{F403B8A9-8338-4C01-ABEA-08B5538EB907}"/>
              </a:ext>
            </a:extLst>
          </p:cNvPr>
          <p:cNvSpPr/>
          <p:nvPr/>
        </p:nvSpPr>
        <p:spPr>
          <a:xfrm>
            <a:off x="938500" y="2773990"/>
            <a:ext cx="3426346" cy="2139102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Problèmes détectés :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2 PIB (gdpppp)  manquants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 quantile manquant</a:t>
            </a:r>
          </a:p>
          <a:p>
            <a:pPr marL="285750" lvl="0" indent="-2857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 PIB aberrant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 valeur de population manquante</a:t>
            </a:r>
          </a:p>
        </p:txBody>
      </p:sp>
      <p:sp>
        <p:nvSpPr>
          <p:cNvPr id="16" name="Google Shape;9565;p76">
            <a:extLst>
              <a:ext uri="{FF2B5EF4-FFF2-40B4-BE49-F238E27FC236}">
                <a16:creationId xmlns:a16="http://schemas.microsoft.com/office/drawing/2014/main" id="{0292324C-0922-4052-B077-C955B39A8CD2}"/>
              </a:ext>
            </a:extLst>
          </p:cNvPr>
          <p:cNvSpPr/>
          <p:nvPr/>
        </p:nvSpPr>
        <p:spPr>
          <a:xfrm>
            <a:off x="938500" y="1099937"/>
            <a:ext cx="3426346" cy="1620741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Structure des données :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116 pays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100 quantiles par pays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11 600 enregistrements attendus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D0C5EAA-1B4A-467D-83E8-1E231E7C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704" y="1372390"/>
            <a:ext cx="3383276" cy="1643306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A2B855D3-1416-4744-95CF-0D48D1840BB7}"/>
              </a:ext>
            </a:extLst>
          </p:cNvPr>
          <p:cNvSpPr/>
          <p:nvPr/>
        </p:nvSpPr>
        <p:spPr>
          <a:xfrm>
            <a:off x="8315181" y="19864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Google Shape;201;p42">
            <a:extLst>
              <a:ext uri="{FF2B5EF4-FFF2-40B4-BE49-F238E27FC236}">
                <a16:creationId xmlns:a16="http://schemas.microsoft.com/office/drawing/2014/main" id="{D7E4A8B3-3EA1-4B1B-9571-CB281B67CEC1}"/>
              </a:ext>
            </a:extLst>
          </p:cNvPr>
          <p:cNvSpPr txBox="1">
            <a:spLocks/>
          </p:cNvSpPr>
          <p:nvPr/>
        </p:nvSpPr>
        <p:spPr>
          <a:xfrm>
            <a:off x="5250104" y="3660131"/>
            <a:ext cx="3294477" cy="44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Table Population </a:t>
            </a:r>
            <a:r>
              <a:rPr lang="fr-FR" sz="1400" dirty="0">
                <a:latin typeface="Montserrat" panose="00000500000000000000" pitchFamily="50" charset="0"/>
                <a:sym typeface="Wingdings" panose="05000000000000000000" pitchFamily="2" charset="2"/>
              </a:rPr>
              <a:t> </a:t>
            </a:r>
            <a:r>
              <a:rPr lang="fr-FR" sz="1400" dirty="0">
                <a:latin typeface="Montserrat" panose="00000500000000000000" pitchFamily="50" charset="0"/>
              </a:rPr>
              <a:t> 115 lignes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639FCD4-FBED-47B8-B0D7-1C503AD474A8}"/>
              </a:ext>
            </a:extLst>
          </p:cNvPr>
          <p:cNvCxnSpPr/>
          <p:nvPr/>
        </p:nvCxnSpPr>
        <p:spPr>
          <a:xfrm>
            <a:off x="7433396" y="4017010"/>
            <a:ext cx="25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01;p42">
            <a:extLst>
              <a:ext uri="{FF2B5EF4-FFF2-40B4-BE49-F238E27FC236}">
                <a16:creationId xmlns:a16="http://schemas.microsoft.com/office/drawing/2014/main" id="{2A0F274F-27ED-4100-B455-486B94048042}"/>
              </a:ext>
            </a:extLst>
          </p:cNvPr>
          <p:cNvSpPr txBox="1">
            <a:spLocks/>
          </p:cNvSpPr>
          <p:nvPr/>
        </p:nvSpPr>
        <p:spPr>
          <a:xfrm>
            <a:off x="7576755" y="1555996"/>
            <a:ext cx="1567245" cy="38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FJI : 4 300 332</a:t>
            </a:r>
          </a:p>
        </p:txBody>
      </p:sp>
    </p:spTree>
    <p:extLst>
      <p:ext uri="{BB962C8B-B14F-4D97-AF65-F5344CB8AC3E}">
        <p14:creationId xmlns:p14="http://schemas.microsoft.com/office/powerpoint/2010/main" val="8294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01356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Corrections des données (1/2)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Google Shape;9565;p76">
            <a:extLst>
              <a:ext uri="{FF2B5EF4-FFF2-40B4-BE49-F238E27FC236}">
                <a16:creationId xmlns:a16="http://schemas.microsoft.com/office/drawing/2014/main" id="{926CDFB6-F252-40FE-9744-B14F11F05F4D}"/>
              </a:ext>
            </a:extLst>
          </p:cNvPr>
          <p:cNvSpPr/>
          <p:nvPr/>
        </p:nvSpPr>
        <p:spPr>
          <a:xfrm>
            <a:off x="633600" y="990000"/>
            <a:ext cx="4230136" cy="2185040"/>
          </a:xfrm>
          <a:prstGeom prst="flowChartAlternateProcess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1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Problèmes et solutions proposées :</a:t>
            </a:r>
            <a:endParaRPr lang="fr-FR" sz="1600" b="1" dirty="0">
              <a:solidFill>
                <a:schemeClr val="bg1"/>
              </a:solidFill>
              <a:latin typeface="Montserrat" panose="00000500000000000000" pitchFamily="50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  <a:t>Valeur manquante</a:t>
            </a:r>
            <a:b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</a:rPr>
            </a:br>
            <a:r>
              <a:rPr lang="fr-FR" b="1" dirty="0">
                <a:solidFill>
                  <a:schemeClr val="bg1"/>
                </a:solidFill>
                <a:latin typeface="Montserrat" panose="00000500000000000000" pitchFamily="50" charset="0"/>
                <a:sym typeface="Wingdings" panose="05000000000000000000" pitchFamily="2" charset="2"/>
              </a:rPr>
              <a:t> recherche d’une valeur de remplacement et imputation</a:t>
            </a:r>
            <a:endParaRPr lang="fr-FR" b="1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8" name="Google Shape;201;p42">
            <a:extLst>
              <a:ext uri="{FF2B5EF4-FFF2-40B4-BE49-F238E27FC236}">
                <a16:creationId xmlns:a16="http://schemas.microsoft.com/office/drawing/2014/main" id="{36651840-F4D4-4846-BDFD-AD9130672643}"/>
              </a:ext>
            </a:extLst>
          </p:cNvPr>
          <p:cNvSpPr txBox="1">
            <a:spLocks/>
          </p:cNvSpPr>
          <p:nvPr/>
        </p:nvSpPr>
        <p:spPr>
          <a:xfrm>
            <a:off x="5133745" y="1157481"/>
            <a:ext cx="3294477" cy="202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Valeurs de la World Bank :</a:t>
            </a:r>
          </a:p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- gdpppp XKX : 7249.4</a:t>
            </a:r>
          </a:p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- gdpppp PSE : 3708.7</a:t>
            </a:r>
          </a:p>
          <a:p>
            <a:pPr algn="l">
              <a:spcAft>
                <a:spcPts val="600"/>
              </a:spcAft>
            </a:pPr>
            <a:endParaRPr lang="fr-FR" sz="1400" dirty="0">
              <a:latin typeface="Montserrat" panose="00000500000000000000" pitchFamily="50" charset="0"/>
            </a:endParaRPr>
          </a:p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Valeur de countryeconomy.com :</a:t>
            </a:r>
          </a:p>
          <a:p>
            <a:pPr algn="l">
              <a:spcAft>
                <a:spcPts val="600"/>
              </a:spcAft>
            </a:pPr>
            <a:r>
              <a:rPr lang="fr-FR" sz="1400" dirty="0">
                <a:latin typeface="Montserrat" panose="00000500000000000000" pitchFamily="50" charset="0"/>
              </a:rPr>
              <a:t>- Population Taïwan 2008</a:t>
            </a:r>
            <a:br>
              <a:rPr lang="fr-FR" sz="1400" dirty="0">
                <a:latin typeface="Montserrat" panose="00000500000000000000" pitchFamily="50" charset="0"/>
              </a:rPr>
            </a:br>
            <a:r>
              <a:rPr lang="fr-FR" sz="1400" dirty="0">
                <a:latin typeface="Montserrat" panose="00000500000000000000" pitchFamily="50" charset="0"/>
              </a:rPr>
              <a:t>   </a:t>
            </a:r>
            <a:r>
              <a:rPr lang="fr-FR" sz="1400" dirty="0">
                <a:latin typeface="Montserrat" panose="00000500000000000000" pitchFamily="50" charset="0"/>
                <a:sym typeface="Wingdings" panose="05000000000000000000" pitchFamily="2" charset="2"/>
              </a:rPr>
              <a:t> 23 037 000</a:t>
            </a:r>
            <a:endParaRPr lang="fr-FR" sz="1400" dirty="0">
              <a:latin typeface="Montserrat" panose="000005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7284</TotalTime>
  <Words>1307</Words>
  <Application>Microsoft Office PowerPoint</Application>
  <PresentationFormat>Affichage à l'écran (16:9)</PresentationFormat>
  <Paragraphs>281</Paragraphs>
  <Slides>37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5" baseType="lpstr">
      <vt:lpstr>Montserrat</vt:lpstr>
      <vt:lpstr>Montserrat ExtraLight</vt:lpstr>
      <vt:lpstr>Montserrat Medium</vt:lpstr>
      <vt:lpstr>Wingdings</vt:lpstr>
      <vt:lpstr>Cambria Math</vt:lpstr>
      <vt:lpstr>Montserrat ExtraBold</vt:lpstr>
      <vt:lpstr>Arial</vt:lpstr>
      <vt:lpstr>Futuristic Background by Slidesgo</vt:lpstr>
      <vt:lpstr>Parcours Data Analyst</vt:lpstr>
      <vt:lpstr>Présentation PowerPoint</vt:lpstr>
      <vt:lpstr>Présentation PowerPoint</vt:lpstr>
      <vt:lpstr>Présentation PowerPoint</vt:lpstr>
      <vt:lpstr>Prédire les revenus potentiels des prospects en fonction des variables suivantes :</vt:lpstr>
      <vt:lpstr>Données utilisées et sources</vt:lpstr>
      <vt:lpstr>Exploration du jeu de données (1/2)</vt:lpstr>
      <vt:lpstr>Exploration du jeu de données (2/2)</vt:lpstr>
      <vt:lpstr>Corrections des données (1/2)</vt:lpstr>
      <vt:lpstr>Corrections des données (2/2)</vt:lpstr>
      <vt:lpstr>Données complémentaires (1/2)</vt:lpstr>
      <vt:lpstr>Données complémentaires (2/2)</vt:lpstr>
      <vt:lpstr>Années de sondage</vt:lpstr>
      <vt:lpstr>Présentation PowerPoint</vt:lpstr>
      <vt:lpstr>Proportion de la population mondiale étudiée</vt:lpstr>
      <vt:lpstr>Classification Hiérarchique Ascendante des pays</vt:lpstr>
      <vt:lpstr>Représentation des groupes</vt:lpstr>
      <vt:lpstr>Diversité des profils de pays (1/2)</vt:lpstr>
      <vt:lpstr>Diversité des profils de pays (2/2)</vt:lpstr>
      <vt:lpstr>Présentation PowerPoint</vt:lpstr>
      <vt:lpstr>Lien entre les revenus et le cofficient d’élasticité</vt:lpstr>
      <vt:lpstr>Illustration de l’effet du coefficient d’élasticité</vt:lpstr>
      <vt:lpstr>Détermination de la classe de revenu des parents</vt:lpstr>
      <vt:lpstr>Présentation PowerPoint</vt:lpstr>
      <vt:lpstr>ANOVA : revenus enfant par pays</vt:lpstr>
      <vt:lpstr>ANOVA : revenus logarithmiques</vt:lpstr>
      <vt:lpstr>ANOVA : revenus logarithmiques</vt:lpstr>
      <vt:lpstr>Régressions linéaires : Hypothèse de normalité</vt:lpstr>
      <vt:lpstr>Régressions linéaires : Hypothèse de normalité</vt:lpstr>
      <vt:lpstr>Régressions linéaires : Hypothèse de normalité</vt:lpstr>
      <vt:lpstr>Régressions linéaires : y_child=f(gdpppp, gini)</vt:lpstr>
      <vt:lpstr>Régressions linéaires : y_child=f(ln⁡(gdpppp), gini)</vt:lpstr>
      <vt:lpstr>Régressions linéaires : y_child=f(ln⁡(gdpppp), gini, c_(i, parent))</vt:lpstr>
      <vt:lpstr>Régressions linéaires : Analyse des résidus</vt:lpstr>
      <vt:lpstr>Conclusion et perspectives</vt:lpstr>
      <vt:lpstr>Présentation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Benoit</cp:lastModifiedBy>
  <cp:revision>178</cp:revision>
  <dcterms:modified xsi:type="dcterms:W3CDTF">2021-10-13T10:22:03Z</dcterms:modified>
</cp:coreProperties>
</file>